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7" r:id="rId7"/>
    <p:sldId id="270" r:id="rId8"/>
    <p:sldId id="277" r:id="rId9"/>
    <p:sldId id="274" r:id="rId10"/>
    <p:sldId id="273" r:id="rId11"/>
    <p:sldId id="275" r:id="rId12"/>
    <p:sldId id="276" r:id="rId13"/>
    <p:sldId id="279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07ED-72BC-4C4D-90BC-8779108B7EA3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16BD8-1872-49B6-AF2A-571704CC8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DECF3-E082-4D24-AB7F-26857B865F02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9F982-330A-47AB-B6C5-EB54572FED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6FE2A-84F8-458B-BE07-02B566CD9028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414D5-B49C-43F4-AA8F-0CE0AA1E99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2F50-53F8-4BEF-88B3-F3A9225B6E45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6D22-E9B3-4380-A96B-4F8437CBF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B6B6-8BF7-401C-BE47-0CC09EB93AF7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4203-1E22-43E6-9AE6-FF66A3574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ED98-BBA3-4B3E-9F5C-305C1377D576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7FD5B-67D0-4D19-83B8-56CDAECB4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BD64-3FA4-443C-AC3A-946418387622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C57B-9CAB-4D95-BA6D-A29E2D48D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CAFF1-516F-41C6-B691-3409B26DEC12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66D7F-90EE-404D-85C4-0622270C8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D414-12CE-4B5B-AE4C-ED2B47968EEC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A5636-D8B4-473C-AAA3-A125E52A9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AE4B0-7113-4E4D-9822-B96ED41E5123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B48C3-481C-4C85-961A-6D90B5DE2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C0098-A1F5-4A35-AF56-E4BA3321B4E8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5B3BF-B86C-433B-BA74-2E2CC03A9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7A6AC8-2392-4C1B-BBF0-CEF2AB8DE3B6}" type="datetimeFigureOut">
              <a:rPr lang="ru-RU"/>
              <a:pPr>
                <a:defRPr/>
              </a:pPr>
              <a:t>17.12.2012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8611FA-DEAF-4F54-97A2-D7AC1C445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Полилиния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Полилиния 11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grpSp>
          <p:nvGrpSpPr>
            <p:cNvPr id="13" name="Полилиния 12"/>
            <p:cNvGrpSpPr>
              <a:grpSpLocks/>
            </p:cNvGrpSpPr>
            <p:nvPr/>
          </p:nvGrpSpPr>
          <p:grpSpPr bwMode="auto">
            <a:xfrm>
              <a:off x="-6124" y="62910"/>
              <a:ext cx="9156192" cy="914400"/>
              <a:chOff x="-6096" y="48768"/>
              <a:chExt cx="9156192" cy="914400"/>
            </a:xfrm>
          </p:grpSpPr>
          <p:pic>
            <p:nvPicPr>
              <p:cNvPr id="1037" name="Полилиния 12"/>
              <p:cNvPicPr>
                <a:picLocks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-6096" y="48768"/>
                <a:ext cx="9156192" cy="914400"/>
              </a:xfrm>
              <a:prstGeom prst="rect">
                <a:avLst/>
              </a:prstGeom>
              <a:noFill/>
            </p:spPr>
          </p:pic>
          <p:sp>
            <p:nvSpPr>
              <p:cNvPr id="1038" name="Text Box 14"/>
              <p:cNvSpPr txBox="1">
                <a:spLocks noChangeArrowheads="1"/>
              </p:cNvSpPr>
              <p:nvPr/>
            </p:nvSpPr>
            <p:spPr bwMode="auto">
              <a:xfrm rot="21435692">
                <a:off x="-21711" y="49536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84" r:id="rId9"/>
    <p:sldLayoutId id="2147483675" r:id="rId10"/>
    <p:sldLayoutId id="2147483674" r:id="rId11"/>
  </p:sldLayoutIdLst>
  <p:transition>
    <p:split orient="vert"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9375" y="669925"/>
            <a:ext cx="8674100" cy="1036638"/>
          </a:xfr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5072063"/>
            <a:ext cx="5357813" cy="1571625"/>
          </a:xfrm>
        </p:spPr>
        <p:txBody>
          <a:bodyPr>
            <a:normAutofit/>
          </a:bodyPr>
          <a:lstStyle/>
          <a:p>
            <a:pPr marR="0" algn="l"/>
            <a:r>
              <a:rPr lang="ru-RU" dirty="0" smtClean="0"/>
              <a:t> </a:t>
            </a:r>
            <a:r>
              <a:rPr lang="ru-RU" sz="1900" dirty="0" err="1" smtClean="0">
                <a:latin typeface="Calibri" pitchFamily="34" charset="0"/>
                <a:cs typeface="Times New Roman" pitchFamily="18" charset="0"/>
              </a:rPr>
              <a:t>Илюшова</a:t>
            </a:r>
            <a:r>
              <a:rPr lang="ru-RU" sz="1900" dirty="0" smtClean="0">
                <a:latin typeface="Calibri" pitchFamily="34" charset="0"/>
                <a:cs typeface="Times New Roman" pitchFamily="18" charset="0"/>
              </a:rPr>
              <a:t> Татьяна Алексеевна</a:t>
            </a:r>
          </a:p>
          <a:p>
            <a:pPr marR="0" algn="l"/>
            <a:r>
              <a:rPr lang="ru-RU" sz="1900" dirty="0" smtClean="0">
                <a:latin typeface="Calibri" pitchFamily="34" charset="0"/>
                <a:cs typeface="Times New Roman" pitchFamily="18" charset="0"/>
              </a:rPr>
              <a:t> Учитель начальных классов</a:t>
            </a:r>
          </a:p>
          <a:p>
            <a:pPr marR="0" algn="l"/>
            <a:r>
              <a:rPr lang="ru-RU" sz="1900" dirty="0" smtClean="0">
                <a:latin typeface="Calibri" pitchFamily="34" charset="0"/>
                <a:cs typeface="Times New Roman" pitchFamily="18" charset="0"/>
              </a:rPr>
              <a:t> МБОУ-СОШ №2 р. п. Степное</a:t>
            </a:r>
          </a:p>
          <a:p>
            <a:pPr marR="0" algn="l"/>
            <a:r>
              <a:rPr lang="ru-RU" sz="1900" dirty="0" smtClean="0">
                <a:latin typeface="Calibri" pitchFamily="34" charset="0"/>
                <a:cs typeface="Times New Roman" pitchFamily="18" charset="0"/>
              </a:rPr>
              <a:t> Советского района Саратовской области</a:t>
            </a:r>
          </a:p>
          <a:p>
            <a:pPr marR="0" algn="l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R="0" algn="l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Рисунок 3" descr="http://www.helpmammy.ru/text-images/1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75" y="2143125"/>
            <a:ext cx="264318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28625" y="2788096"/>
            <a:ext cx="52863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Тема:  В.Ю. Драгунский.   </a:t>
            </a:r>
          </a:p>
          <a:p>
            <a:r>
              <a: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«Тайное становится явным».</a:t>
            </a:r>
          </a:p>
          <a:p>
            <a:pPr eaLnBrk="0" hangingPunct="0"/>
            <a:endParaRPr lang="ru-RU" sz="2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3600" dirty="0" smtClean="0">
                <a:latin typeface="+mj-lt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Тайна?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05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Нечто скрываемое от других, известное не всем;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 Нечто неразгаданное, ещё не познанное;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 Скрытая причина чего-нибудь.</a:t>
            </a:r>
            <a:endParaRPr lang="ru-RU" sz="9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j-lt"/>
              </a:rPr>
              <a:t> </a:t>
            </a:r>
            <a:r>
              <a:rPr lang="ru-RU" sz="3000" dirty="0" smtClean="0">
                <a:latin typeface="+mj-lt"/>
              </a:rPr>
              <a:t>Назовите синоним к слову тайна.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Секрет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8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Тайное?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Секретный, потайной, скрытый, затаённый.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ru-RU" sz="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j-lt"/>
              </a:rPr>
              <a:t> 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Явное?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latin typeface="+mj-lt"/>
              </a:rPr>
              <a:t>Открытое, откровенное.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>
              <a:latin typeface="+mj-lt"/>
            </a:endParaRPr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581025"/>
          </a:xfrm>
        </p:spPr>
        <p:txBody>
          <a:bodyPr/>
          <a:lstStyle/>
          <a:p>
            <a:pPr algn="ctr"/>
            <a:r>
              <a:rPr lang="ru-RU" sz="4000" smtClean="0"/>
              <a:t>Словарная  работа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857250"/>
            <a:ext cx="5500688" cy="5572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Грановитая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палата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памятник архитектуры в Московском Кремле, одно из древнейших гражданских зданий Москвы.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В </a:t>
            </a:r>
            <a:r>
              <a:rPr lang="ru-RU" dirty="0" err="1" smtClean="0">
                <a:latin typeface="+mj-lt"/>
              </a:rPr>
              <a:t>Грановитой</a:t>
            </a:r>
            <a:r>
              <a:rPr lang="ru-RU" dirty="0" smtClean="0">
                <a:latin typeface="+mj-lt"/>
              </a:rPr>
              <a:t> палате на протяжении столетий отмечались многие крупные события в жизни Русского государства, она являлась парадным тронным залом.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В ней принимались иностранные послы, торжественно объявляли наследников русского престола, заседали Земские соборы.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>
              <a:latin typeface="+mj-lt"/>
            </a:endParaRPr>
          </a:p>
        </p:txBody>
      </p:sp>
      <p:pic>
        <p:nvPicPr>
          <p:cNvPr id="4" name="Рисунок 3" descr="http://dic.academic.ru/pictures/wiki/files/71/Granovitaya_palat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071563"/>
            <a:ext cx="31432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714375"/>
            <a:ext cx="8501062" cy="60007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Интеллигентный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Человек, обладающий большой внутренней культурой.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Клевета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Порочащая информация или распространение заведомо ложных сведений, порочащих честь и достоинство другого лица или подрывающих его репутацию.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Синонимы: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dirty="0" smtClean="0">
                <a:latin typeface="+mj-lt"/>
              </a:rPr>
              <a:t>    </a:t>
            </a:r>
            <a:r>
              <a:rPr lang="ru-RU" sz="2800" dirty="0" smtClean="0">
                <a:latin typeface="+mj-lt"/>
              </a:rPr>
              <a:t>Ложь, враньё, выдумка, наговор.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>
              <a:latin typeface="+mj-lt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285875"/>
            <a:ext cx="8229600" cy="6524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Чтение - разведка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72062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ru-RU" sz="2800" smtClean="0"/>
              <a:t>Что делал Дениска, чтобы каша была вкуснее? </a:t>
            </a:r>
          </a:p>
          <a:p>
            <a:pPr>
              <a:lnSpc>
                <a:spcPct val="150000"/>
              </a:lnSpc>
            </a:pPr>
            <a:r>
              <a:rPr lang="ru-RU" sz="2800" smtClean="0"/>
              <a:t>пошлёпал ложкой; </a:t>
            </a:r>
          </a:p>
          <a:p>
            <a:pPr>
              <a:lnSpc>
                <a:spcPct val="150000"/>
              </a:lnSpc>
            </a:pPr>
            <a:r>
              <a:rPr lang="ru-RU" sz="2800" smtClean="0"/>
              <a:t>посолил; </a:t>
            </a:r>
          </a:p>
          <a:p>
            <a:pPr>
              <a:lnSpc>
                <a:spcPct val="150000"/>
              </a:lnSpc>
            </a:pPr>
            <a:r>
              <a:rPr lang="ru-RU" sz="2800" smtClean="0"/>
              <a:t>посыпал сахару; </a:t>
            </a:r>
          </a:p>
          <a:p>
            <a:pPr>
              <a:lnSpc>
                <a:spcPct val="150000"/>
              </a:lnSpc>
            </a:pPr>
            <a:r>
              <a:rPr lang="ru-RU" sz="2800" smtClean="0"/>
              <a:t>долил кипятку; </a:t>
            </a:r>
          </a:p>
          <a:p>
            <a:pPr>
              <a:lnSpc>
                <a:spcPct val="150000"/>
              </a:lnSpc>
            </a:pPr>
            <a:r>
              <a:rPr lang="ru-RU" sz="2800" smtClean="0"/>
              <a:t>вылил в кашу всю баночку хрена.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smtClean="0"/>
              <a:t>Какой фрагмент проиллюстрировал художник?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8" y="2286000"/>
            <a:ext cx="485775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/>
              <a:t>«И тут я вспомнил, что у нас есть хрен. С хреном, кажется, почти всё можно съесть! Я взял и вылил в кашу всю баночку, а когда немножко попробовал, у меня сразу глаза на лоб полезли и остановилось дыхание»…</a:t>
            </a:r>
            <a:r>
              <a:rPr lang="ru-RU" sz="2800" b="1" smtClean="0"/>
              <a:t> </a:t>
            </a: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4" name="Рисунок 3" descr="http://festival.1september.ru/files/articles/50/5026/502610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214563"/>
            <a:ext cx="31432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5357813"/>
            <a:ext cx="8186737" cy="11366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smtClean="0"/>
              <a:t>«Я взял тарелку, быстро подбежал к окну и выплеснул кашу на улицу».</a:t>
            </a:r>
          </a:p>
          <a:p>
            <a:pPr algn="ctr">
              <a:buFont typeface="Wingdings 2" pitchFamily="18" charset="2"/>
              <a:buNone/>
            </a:pPr>
            <a:endParaRPr lang="ru-RU" sz="2800" smtClean="0"/>
          </a:p>
        </p:txBody>
      </p:sp>
      <p:pic>
        <p:nvPicPr>
          <p:cNvPr id="4" name="Рисунок 3" descr="http://www.planetaskazok.ru/images/stories/dragunsky/deniskini_rasskazy/img_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38" y="1143000"/>
            <a:ext cx="4856162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5500688"/>
            <a:ext cx="8229600" cy="11366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smtClean="0"/>
              <a:t>«Извините, пожалуйста», - сказала она тихо, - разрешите я вас почищу, пройдите сюда»!</a:t>
            </a:r>
          </a:p>
          <a:p>
            <a:pPr algn="ctr">
              <a:buFont typeface="Wingdings 2" pitchFamily="18" charset="2"/>
              <a:buNone/>
            </a:pPr>
            <a:endParaRPr lang="ru-RU" sz="2800" smtClean="0"/>
          </a:p>
        </p:txBody>
      </p:sp>
      <p:pic>
        <p:nvPicPr>
          <p:cNvPr id="4" name="Рисунок 3" descr="Картинка 56 из 275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1285875"/>
            <a:ext cx="48577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5286375"/>
            <a:ext cx="8229600" cy="1279525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/>
              <a:t>«И к нам вошёл какой-то дяденька. Я как на него взглянул, так сразу понял, что в Кремль я не пойду».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/>
          </a:p>
        </p:txBody>
      </p:sp>
      <p:pic>
        <p:nvPicPr>
          <p:cNvPr id="4" name="Рисунок 3" descr="http://festival.1september.ru/files/articles/51/5145/514503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38" y="1285875"/>
            <a:ext cx="5572125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4786313"/>
            <a:ext cx="8229600" cy="18510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smtClean="0"/>
              <a:t>«Ну ещё бы… Я не знаю ничего красивее Кремля. Я там был в Грановитой палате и в Оружейной, стоял возле Царь – пушки и знаю, где сидел Иван Грозный».</a:t>
            </a:r>
          </a:p>
          <a:p>
            <a:pPr algn="ctr">
              <a:buFont typeface="Wingdings 2" pitchFamily="18" charset="2"/>
              <a:buNone/>
            </a:pPr>
            <a:endParaRPr lang="ru-RU" sz="2800" smtClean="0"/>
          </a:p>
        </p:txBody>
      </p:sp>
      <p:pic>
        <p:nvPicPr>
          <p:cNvPr id="4" name="Рисунок 3" descr="http://www.planetaskazok.ru/images/stories/dragunsky/deniskini_rasskazy/img_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928688"/>
            <a:ext cx="4856163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ru-RU" sz="4000" smtClean="0"/>
              <a:t>Практическая работа</a:t>
            </a:r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285750" y="1643063"/>
            <a:ext cx="8401050" cy="48577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Определите последовательность происходящих в тексте действий, расставив их по порядку.</a:t>
            </a:r>
          </a:p>
        </p:txBody>
      </p:sp>
      <p:sp>
        <p:nvSpPr>
          <p:cNvPr id="8" name="Овал 7"/>
          <p:cNvSpPr/>
          <p:nvPr/>
        </p:nvSpPr>
        <p:spPr>
          <a:xfrm>
            <a:off x="1000125" y="5929313"/>
            <a:ext cx="561975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Овал 5"/>
          <p:cNvSpPr/>
          <p:nvPr/>
        </p:nvSpPr>
        <p:spPr>
          <a:xfrm>
            <a:off x="1000125" y="3357563"/>
            <a:ext cx="561975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0965" name="Прямоугольник 8"/>
          <p:cNvSpPr>
            <a:spLocks noChangeArrowheads="1"/>
          </p:cNvSpPr>
          <p:nvPr/>
        </p:nvSpPr>
        <p:spPr bwMode="auto">
          <a:xfrm>
            <a:off x="1571625" y="3357563"/>
            <a:ext cx="4625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</a:rPr>
              <a:t>«Видеть не могу манную кашу!»</a:t>
            </a:r>
          </a:p>
        </p:txBody>
      </p:sp>
      <p:sp>
        <p:nvSpPr>
          <p:cNvPr id="5" name="Овал 4"/>
          <p:cNvSpPr/>
          <p:nvPr/>
        </p:nvSpPr>
        <p:spPr>
          <a:xfrm>
            <a:off x="1000125" y="4000500"/>
            <a:ext cx="561975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0967" name="Прямоугольник 10"/>
          <p:cNvSpPr>
            <a:spLocks noChangeArrowheads="1"/>
          </p:cNvSpPr>
          <p:nvPr/>
        </p:nvSpPr>
        <p:spPr bwMode="auto">
          <a:xfrm>
            <a:off x="1571625" y="4000500"/>
            <a:ext cx="5829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</a:rPr>
              <a:t>«Вы выливаете разную гадость за окно!»</a:t>
            </a:r>
          </a:p>
        </p:txBody>
      </p:sp>
      <p:sp>
        <p:nvSpPr>
          <p:cNvPr id="4" name="Овал 3"/>
          <p:cNvSpPr/>
          <p:nvPr/>
        </p:nvSpPr>
        <p:spPr>
          <a:xfrm>
            <a:off x="1000125" y="4643438"/>
            <a:ext cx="561975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969" name="Прямоугольник 12"/>
          <p:cNvSpPr>
            <a:spLocks noChangeArrowheads="1"/>
          </p:cNvSpPr>
          <p:nvPr/>
        </p:nvSpPr>
        <p:spPr bwMode="auto">
          <a:xfrm>
            <a:off x="1643063" y="4643438"/>
            <a:ext cx="493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</a:rPr>
              <a:t>«Ты это запомнил на всю жизнь?»</a:t>
            </a:r>
          </a:p>
        </p:txBody>
      </p:sp>
      <p:sp>
        <p:nvSpPr>
          <p:cNvPr id="7" name="Овал 6"/>
          <p:cNvSpPr/>
          <p:nvPr/>
        </p:nvSpPr>
        <p:spPr>
          <a:xfrm>
            <a:off x="1000125" y="5286375"/>
            <a:ext cx="561975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0971" name="Прямоугольник 14"/>
          <p:cNvSpPr>
            <a:spLocks noChangeArrowheads="1"/>
          </p:cNvSpPr>
          <p:nvPr/>
        </p:nvSpPr>
        <p:spPr bwMode="auto">
          <a:xfrm>
            <a:off x="1643063" y="5286375"/>
            <a:ext cx="4497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</a:rPr>
              <a:t>«Ты должен съесть всё до дна!»</a:t>
            </a:r>
          </a:p>
        </p:txBody>
      </p:sp>
      <p:sp>
        <p:nvSpPr>
          <p:cNvPr id="40972" name="Прямоугольник 16"/>
          <p:cNvSpPr>
            <a:spLocks noChangeArrowheads="1"/>
          </p:cNvSpPr>
          <p:nvPr/>
        </p:nvSpPr>
        <p:spPr bwMode="auto">
          <a:xfrm>
            <a:off x="1643063" y="6000750"/>
            <a:ext cx="4543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</a:rPr>
              <a:t>«А я остался с кашей наедине».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71750" y="2571750"/>
            <a:ext cx="33877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Проверь   себя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785813" y="1785938"/>
            <a:ext cx="8001000" cy="1214437"/>
          </a:xfrm>
        </p:spPr>
        <p:txBody>
          <a:bodyPr/>
          <a:lstStyle/>
          <a:p>
            <a:pPr algn="ctr"/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1100" smtClean="0"/>
              <a:t/>
            </a:r>
            <a:br>
              <a:rPr lang="ru-RU" sz="1100" smtClean="0"/>
            </a:br>
            <a:r>
              <a:rPr lang="ru-RU" sz="1100" smtClean="0"/>
              <a:t/>
            </a:r>
            <a:br>
              <a:rPr lang="ru-RU" sz="1100" smtClean="0"/>
            </a:br>
            <a:r>
              <a:rPr lang="ru-RU" sz="800" smtClean="0"/>
              <a:t/>
            </a:r>
            <a:br>
              <a:rPr lang="ru-RU" sz="800" smtClean="0"/>
            </a:br>
            <a:r>
              <a:rPr lang="ru-RU" sz="4000" smtClean="0"/>
              <a:t>«Правда всегда поднимается над ложью, как масло над водой».          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                                                              </a:t>
            </a:r>
            <a:br>
              <a:rPr lang="ru-RU" sz="2800" smtClean="0"/>
            </a:br>
            <a:r>
              <a:rPr lang="ru-RU" sz="2800" smtClean="0"/>
              <a:t>                                                               Мигель Сервантес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501008"/>
            <a:ext cx="8229600" cy="28575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Ø"/>
              <a:defRPr/>
            </a:pPr>
            <a:endParaRPr lang="ru-RU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25"/>
          </a:xfrm>
        </p:spPr>
        <p:txBody>
          <a:bodyPr/>
          <a:lstStyle/>
          <a:p>
            <a:pPr algn="ctr"/>
            <a:r>
              <a:rPr lang="ru-RU" sz="4000" smtClean="0"/>
              <a:t>Закрепление изученного материала</a:t>
            </a:r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8577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smtClean="0"/>
              <a:t>К какому месту в рассказе вы бы отнесли каждую пословицу?</a:t>
            </a:r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r>
              <a:rPr lang="ru-RU" sz="2800" smtClean="0"/>
              <a:t>Игра не доводит до добра.</a:t>
            </a:r>
          </a:p>
          <a:p>
            <a:r>
              <a:rPr lang="ru-RU" sz="2800" smtClean="0"/>
              <a:t>Кашу свари, да ещё и в рот положи.</a:t>
            </a:r>
          </a:p>
          <a:p>
            <a:r>
              <a:rPr lang="ru-RU" sz="2800" smtClean="0"/>
              <a:t>Кроткое слово гнев побеждает.</a:t>
            </a:r>
          </a:p>
          <a:p>
            <a:r>
              <a:rPr lang="ru-RU" sz="2800" smtClean="0"/>
              <a:t>Сначала думай, а потом делай.</a:t>
            </a:r>
          </a:p>
          <a:p>
            <a:r>
              <a:rPr lang="ru-RU" sz="2800" smtClean="0"/>
              <a:t>Ветра не удержишь, правды не скроешь.</a:t>
            </a:r>
          </a:p>
          <a:p>
            <a:r>
              <a:rPr lang="ru-RU" sz="2800" smtClean="0"/>
              <a:t>После дождя солнце жжёт, после лжи – стыд.</a:t>
            </a:r>
          </a:p>
          <a:p>
            <a:endParaRPr lang="ru-RU" sz="28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Рефлексия</a:t>
            </a:r>
            <a:endParaRPr lang="ru-RU" sz="4000" dirty="0"/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>
          <a:xfrm>
            <a:off x="857250" y="1928813"/>
            <a:ext cx="5114925" cy="43894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dirty="0" smtClean="0"/>
              <a:t>В чём ты преуспел?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В чём ты затруднялся?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Что тебя удивило?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Я сделал(а) вывод, что…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Мне захотелось…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ru-RU" sz="2800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ru-RU" sz="4000" smtClean="0"/>
              <a:t>Домашнее задание</a:t>
            </a:r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0" y="1935163"/>
            <a:ext cx="9144000" cy="43894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smtClean="0"/>
              <a:t>Пересказ рассказа по плану.</a:t>
            </a:r>
          </a:p>
          <a:p>
            <a:r>
              <a:rPr lang="ru-RU" sz="2800" smtClean="0"/>
              <a:t>По желанию: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  Нарисовать иллюстрацию к любому понравившемуся отрывку.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ru-RU" sz="2800" smtClean="0"/>
          </a:p>
        </p:txBody>
      </p:sp>
      <p:pic>
        <p:nvPicPr>
          <p:cNvPr id="45059" name="Рисунок 3" descr="http://900igr.net/datai/literatura/Oster-Vrednye-sovety/0029-047--Pochemu-sovety-nazyvajutsja-vrednym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3786188"/>
            <a:ext cx="2786063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5" descr="http://viki.rdf.ru/media/upload/preview/uspens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785813"/>
            <a:ext cx="2070100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10" descr="Картинка 56 из 275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4429125"/>
            <a:ext cx="2071687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http://www.kmrz.ru/catimg/38/38016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" y="4429125"/>
            <a:ext cx="1928812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1578205_Budem_znakomy_hud_SHvarcman_L.jpg (224×301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4429125"/>
            <a:ext cx="217805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big.jpg (220×340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63" y="857250"/>
            <a:ext cx="214312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e4a3c7a8265f579cb5a593b4e8d.jpg (400×520)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" y="857250"/>
            <a:ext cx="200025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285875" y="3786188"/>
            <a:ext cx="2100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  <a:cs typeface="Times New Roman" pitchFamily="18" charset="0"/>
              </a:rPr>
              <a:t>Э. Успенский 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5643563" y="3786188"/>
            <a:ext cx="2027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Э. Успенский</a:t>
            </a:r>
            <a:endParaRPr lang="ru-RU" sz="32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857875" y="3357563"/>
            <a:ext cx="1614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  <a:cs typeface="Times New Roman" pitchFamily="18" charset="0"/>
              </a:rPr>
              <a:t>Б. Заходер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857625" y="3357563"/>
            <a:ext cx="1392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  <a:cs typeface="Times New Roman" pitchFamily="18" charset="0"/>
              </a:rPr>
              <a:t>Г. Остер 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643063" y="3357563"/>
            <a:ext cx="1614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onstantia" pitchFamily="18" charset="0"/>
                <a:cs typeface="Times New Roman" pitchFamily="18" charset="0"/>
              </a:rPr>
              <a:t>Б. Заходер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4143375" y="3571875"/>
            <a:ext cx="5191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Constantia" pitchFamily="18" charset="0"/>
              </a:rPr>
              <a:t>?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429000" y="3786188"/>
            <a:ext cx="2119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400">
                <a:latin typeface="Constantia" pitchFamily="18" charset="0"/>
                <a:ea typeface="Calibri" pitchFamily="34" charset="0"/>
                <a:cs typeface="Times New Roman" pitchFamily="18" charset="0"/>
              </a:rPr>
              <a:t>И. Токмакова </a:t>
            </a:r>
            <a:endParaRPr lang="ru-RU" sz="32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-0.07031 -0.117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-0.2599 -0.11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53143 -0.054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6 1.85185E-6 L -0.53629 0.081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6.66667E-6 L 0.29931 0.08402 " pathEditMode="relative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393" grpId="0"/>
      <p:bldP spid="18" grpId="0"/>
      <p:bldP spid="20" grpId="0"/>
      <p:bldP spid="21" grpId="0"/>
      <p:bldP spid="22" grpId="0"/>
      <p:bldP spid="317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500063" y="1357313"/>
            <a:ext cx="8229600" cy="714375"/>
          </a:xfrm>
        </p:spPr>
        <p:txBody>
          <a:bodyPr/>
          <a:lstStyle/>
          <a:p>
            <a:pPr algn="ctr"/>
            <a:r>
              <a:rPr lang="ru-RU" sz="4000" smtClean="0"/>
              <a:t>Найдите неповторяющиеся буквы и сложите фамилию писателя</a:t>
            </a:r>
          </a:p>
        </p:txBody>
      </p:sp>
      <p:pic>
        <p:nvPicPr>
          <p:cNvPr id="4" name="Содержимое 3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0188" y="2286000"/>
            <a:ext cx="6119812" cy="2640013"/>
          </a:xfrm>
        </p:spPr>
      </p:pic>
      <p:pic>
        <p:nvPicPr>
          <p:cNvPr id="6" name="Прямоугольник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6863" y="5218113"/>
            <a:ext cx="5937250" cy="1468437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866775"/>
          </a:xfrm>
        </p:spPr>
        <p:txBody>
          <a:bodyPr/>
          <a:lstStyle/>
          <a:p>
            <a:pPr algn="ctr"/>
            <a:r>
              <a:rPr lang="ru-RU" sz="4000" smtClean="0"/>
              <a:t>Драгунский Виктор Юзефович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714750" y="2428875"/>
            <a:ext cx="5214938" cy="3143250"/>
          </a:xfrm>
        </p:spPr>
        <p:txBody>
          <a:bodyPr>
            <a:no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800" dirty="0" smtClean="0">
              <a:latin typeface="+mj-lt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800" dirty="0" smtClean="0">
              <a:latin typeface="+mj-lt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  <a:cs typeface="Times New Roman" pitchFamily="18" charset="0"/>
              </a:rPr>
              <a:t>30</a:t>
            </a:r>
            <a:r>
              <a:rPr lang="ru-RU" sz="2800" dirty="0" smtClean="0">
                <a:latin typeface="+mj-lt"/>
              </a:rPr>
              <a:t> ноября </a:t>
            </a:r>
            <a:r>
              <a:rPr lang="ru-RU" sz="2800" dirty="0" smtClean="0">
                <a:latin typeface="+mj-lt"/>
                <a:cs typeface="Times New Roman" pitchFamily="18" charset="0"/>
              </a:rPr>
              <a:t>1913</a:t>
            </a:r>
            <a:r>
              <a:rPr lang="ru-RU" sz="2800" dirty="0" smtClean="0">
                <a:latin typeface="+mj-lt"/>
              </a:rPr>
              <a:t> г. – </a:t>
            </a:r>
            <a:r>
              <a:rPr lang="ru-RU" sz="2800" dirty="0" smtClean="0">
                <a:latin typeface="+mj-lt"/>
                <a:cs typeface="Times New Roman" pitchFamily="18" charset="0"/>
              </a:rPr>
              <a:t>6</a:t>
            </a:r>
            <a:r>
              <a:rPr lang="ru-RU" sz="2800" dirty="0" smtClean="0">
                <a:latin typeface="+mj-lt"/>
              </a:rPr>
              <a:t> мая </a:t>
            </a:r>
            <a:r>
              <a:rPr lang="ru-RU" sz="2800" dirty="0" smtClean="0">
                <a:latin typeface="+mj-lt"/>
                <a:cs typeface="Times New Roman" pitchFamily="18" charset="0"/>
              </a:rPr>
              <a:t>1972</a:t>
            </a:r>
            <a:r>
              <a:rPr lang="ru-RU" sz="2800" dirty="0" smtClean="0">
                <a:latin typeface="+mj-lt"/>
              </a:rPr>
              <a:t> г.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Советский актёр и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писатель – прозаик,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 автор популярных рассказов  для детей.</a:t>
            </a:r>
          </a:p>
        </p:txBody>
      </p:sp>
      <p:pic>
        <p:nvPicPr>
          <p:cNvPr id="19459" name="Picture 2" descr="C:\Documents and Settings\Admin\Рабочий стол\Драгунский\element-556560-misc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286000"/>
            <a:ext cx="2895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429288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b="1" dirty="0" smtClean="0">
                <a:ln w="19050">
                  <a:solidFill>
                    <a:srgbClr val="FF000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Денискины  рассказы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1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800" dirty="0" smtClean="0"/>
              <a:t>Главным  героем  всех  историй  является мальчуган по имени Дениска. </a:t>
            </a: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800" dirty="0" smtClean="0"/>
              <a:t>Кстати, сына Драгунского тоже зовут Дениской. </a:t>
            </a:r>
            <a:endParaRPr lang="ru-RU" sz="2800" dirty="0"/>
          </a:p>
        </p:txBody>
      </p:sp>
      <p:pic>
        <p:nvPicPr>
          <p:cNvPr id="5" name="Рисунок 4" descr="Картинка 13 из 38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0">
            <a:off x="6477000" y="3429000"/>
            <a:ext cx="18573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books.finam.ru/photos/abr02/abr358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600000">
            <a:off x="762000" y="3500438"/>
            <a:ext cx="1857375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Драгунский\oza214383.jpg"/>
          <p:cNvPicPr>
            <a:picLocks noChangeAspect="1" noChangeArrowheads="1"/>
          </p:cNvPicPr>
          <p:nvPr/>
        </p:nvPicPr>
        <p:blipFill>
          <a:blip r:embed="rId4" cstate="print">
            <a:lum bright="-10000"/>
          </a:blip>
          <a:srcRect/>
          <a:stretch>
            <a:fillRect/>
          </a:stretch>
        </p:blipFill>
        <p:spPr bwMode="auto">
          <a:xfrm>
            <a:off x="3571875" y="3643313"/>
            <a:ext cx="20002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ttp://www.tccs.ru/images/catalog/c1b24b5b6ee8bf3af77158781031fdd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63" y="4714875"/>
            <a:ext cx="16430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642938" y="714375"/>
            <a:ext cx="8229600" cy="500063"/>
          </a:xfrm>
        </p:spPr>
        <p:txBody>
          <a:bodyPr/>
          <a:lstStyle/>
          <a:p>
            <a:pPr algn="ctr"/>
            <a:r>
              <a:rPr lang="ru-RU" sz="4000" smtClean="0"/>
              <a:t>Все рассказы разные: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smtClean="0"/>
              <a:t> над одними смеёмся до слёз</a:t>
            </a:r>
          </a:p>
          <a:p>
            <a:pPr>
              <a:buFont typeface="Wingdings" pitchFamily="2" charset="2"/>
              <a:buChar char="Ø"/>
            </a:pPr>
            <a:endParaRPr lang="ru-RU" sz="2800" smtClean="0"/>
          </a:p>
          <a:p>
            <a:pPr>
              <a:buFont typeface="Wingdings" pitchFamily="2" charset="2"/>
              <a:buChar char="Ø"/>
            </a:pPr>
            <a:endParaRPr lang="ru-RU" sz="2800" smtClean="0"/>
          </a:p>
          <a:p>
            <a:pPr>
              <a:buFont typeface="Wingdings" pitchFamily="2" charset="2"/>
              <a:buChar char="Ø"/>
            </a:pP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  <a:p>
            <a:pPr>
              <a:buFont typeface="Wingdings" pitchFamily="2" charset="2"/>
              <a:buChar char="Ø"/>
            </a:pPr>
            <a:r>
              <a:rPr lang="ru-RU" sz="2800" smtClean="0"/>
              <a:t> над другими задумываемся, грустим</a:t>
            </a:r>
          </a:p>
        </p:txBody>
      </p:sp>
      <p:pic>
        <p:nvPicPr>
          <p:cNvPr id="4" name="Рисунок 3" descr="http://www.intelkot.ru/upload/80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1857375"/>
            <a:ext cx="16430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tatic.ozone.ru/multimedia/books_covers/10047076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1857375"/>
            <a:ext cx="1571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Драгунский\big.jpg"/>
          <p:cNvPicPr>
            <a:picLocks noChangeAspect="1" noChangeArrowheads="1"/>
          </p:cNvPicPr>
          <p:nvPr/>
        </p:nvPicPr>
        <p:blipFill>
          <a:blip r:embed="rId5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3571875" y="1857375"/>
            <a:ext cx="1571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nanya.ru/images/opit/10613/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75" y="4714875"/>
            <a:ext cx="164306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server.audiopedia.su:8888/staroeradio/images/pics/00012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8688" y="4714875"/>
            <a:ext cx="16430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ru-RU" sz="4000" smtClean="0"/>
              <a:t>Составь пословицу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752988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>
                <a:latin typeface="+mj-lt"/>
              </a:rPr>
              <a:t>не  мешке  утаишь  в  шила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dirty="0" smtClean="0">
              <a:latin typeface="+mj-lt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+mj-lt"/>
              </a:rPr>
              <a:t>Шила  в  мешке  не  утаишь.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200" dirty="0" smtClean="0">
                <a:latin typeface="+mj-lt"/>
              </a:rPr>
              <a:t> </a:t>
            </a:r>
            <a:r>
              <a:rPr lang="ru-RU" sz="2800" dirty="0" smtClean="0">
                <a:latin typeface="+mj-lt"/>
              </a:rPr>
              <a:t>Невозможно скрыть то, что само себя обнаруживает, выдаёт.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+mj-lt"/>
              </a:rPr>
              <a:t> Правду не скроешь.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+mj-lt"/>
              </a:rPr>
              <a:t> Обязательно то, что пытаешься скрыть, станет явным.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714375"/>
          </a:xfrm>
        </p:spPr>
        <p:txBody>
          <a:bodyPr/>
          <a:lstStyle/>
          <a:p>
            <a:pPr algn="ctr"/>
            <a:r>
              <a:rPr lang="ru-RU" sz="4800" smtClean="0"/>
              <a:t>Хотим  узнать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3" y="1785938"/>
            <a:ext cx="4186237" cy="45386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" pitchFamily="2" charset="2"/>
              <a:buChar char="Ø"/>
            </a:pPr>
            <a:r>
              <a:rPr lang="ru-RU" sz="2800" smtClean="0"/>
              <a:t> О чём может идти речь в произведении, судя по названию?</a:t>
            </a:r>
          </a:p>
          <a:p>
            <a:pPr>
              <a:buFont typeface="Wingdings 2" pitchFamily="18" charset="2"/>
              <a:buNone/>
            </a:pPr>
            <a:endParaRPr lang="ru-RU" sz="800" smtClean="0"/>
          </a:p>
          <a:p>
            <a:pPr>
              <a:buFont typeface="Wingdings" pitchFamily="2" charset="2"/>
              <a:buChar char="Ø"/>
            </a:pPr>
            <a:r>
              <a:rPr lang="ru-RU" sz="2800" smtClean="0"/>
              <a:t> Что значит тайное становится явным?</a:t>
            </a:r>
          </a:p>
          <a:p>
            <a:pPr>
              <a:buFont typeface="Wingdings 2" pitchFamily="18" charset="2"/>
              <a:buNone/>
            </a:pPr>
            <a:endParaRPr lang="ru-RU" sz="800" smtClean="0"/>
          </a:p>
          <a:p>
            <a:pPr>
              <a:buFont typeface="Wingdings" pitchFamily="2" charset="2"/>
              <a:buChar char="Ø"/>
            </a:pPr>
            <a:r>
              <a:rPr lang="ru-RU" sz="2800" smtClean="0"/>
              <a:t> Чем закончится рассказ? </a:t>
            </a:r>
          </a:p>
        </p:txBody>
      </p:sp>
      <p:pic>
        <p:nvPicPr>
          <p:cNvPr id="4" name="Рисунок 3" descr="http://www.kmrz.ru/catimg/31/312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928813"/>
            <a:ext cx="350043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1662</TotalTime>
  <Words>674</Words>
  <Application>Microsoft Office PowerPoint</Application>
  <PresentationFormat>Экран (4:3)</PresentationFormat>
  <Paragraphs>121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Слайд 1</vt:lpstr>
      <vt:lpstr>                 «Правда всегда поднимается над ложью, как масло над водой».                                                                                                                                          Мигель Сервантес</vt:lpstr>
      <vt:lpstr>Слайд 3</vt:lpstr>
      <vt:lpstr>Найдите неповторяющиеся буквы и сложите фамилию писателя</vt:lpstr>
      <vt:lpstr>Драгунский Виктор Юзефович</vt:lpstr>
      <vt:lpstr>Слайд 6</vt:lpstr>
      <vt:lpstr>Все рассказы разные: </vt:lpstr>
      <vt:lpstr>Составь пословицу</vt:lpstr>
      <vt:lpstr>Хотим  узнать</vt:lpstr>
      <vt:lpstr>Словарная  работа</vt:lpstr>
      <vt:lpstr>Слайд 11</vt:lpstr>
      <vt:lpstr>Слайд 12</vt:lpstr>
      <vt:lpstr>Чтение - разведка </vt:lpstr>
      <vt:lpstr>Какой фрагмент проиллюстрировал художник? </vt:lpstr>
      <vt:lpstr>Слайд 15</vt:lpstr>
      <vt:lpstr>Слайд 16</vt:lpstr>
      <vt:lpstr>Слайд 17</vt:lpstr>
      <vt:lpstr>Слайд 18</vt:lpstr>
      <vt:lpstr>Практическая работа</vt:lpstr>
      <vt:lpstr>Закрепление изученного материала</vt:lpstr>
      <vt:lpstr>Рефлексия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Василий</cp:lastModifiedBy>
  <cp:revision>302</cp:revision>
  <dcterms:created xsi:type="dcterms:W3CDTF">2012-07-17T14:11:27Z</dcterms:created>
  <dcterms:modified xsi:type="dcterms:W3CDTF">2012-12-17T16:15:17Z</dcterms:modified>
</cp:coreProperties>
</file>