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7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5B106E36-FD25-4E2D-B0AA-010F637433A0}" type="datetimeFigureOut">
              <a:rPr lang="ru-RU" smtClean="0"/>
              <a:pPr/>
              <a:t>02.01.2013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>
    <p:strips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02.01.2013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5B106E36-FD25-4E2D-B0AA-010F637433A0}" type="datetimeFigureOut">
              <a:rPr lang="ru-RU" smtClean="0"/>
              <a:pPr/>
              <a:t>02.01.2013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strips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>
    <p:strips dir="ru"/>
  </p:transition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0" y="1"/>
            <a:ext cx="9143999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Метод проектов </a:t>
            </a:r>
            <a:r>
              <a:rPr lang="ru-RU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на уроках в</a:t>
            </a:r>
            <a:endParaRPr lang="ru-RU" sz="5400" b="1" cap="none" spc="0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ru-RU" sz="5400" b="1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начальной школе</a:t>
            </a:r>
            <a:endParaRPr lang="ru-RU" sz="5400" b="1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1026" name="Picture 2" descr="C:\Users\Пользователь\Desktop\DCIM\101NIKON\DSCN031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636913"/>
            <a:ext cx="8136904" cy="3817862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0" y="6453336"/>
            <a:ext cx="9144000" cy="4046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Подготовила учитель МБОУ-СОШ №2 р. п. </a:t>
            </a:r>
            <a:r>
              <a:rPr lang="ru-RU" smtClean="0"/>
              <a:t>Степное </a:t>
            </a:r>
            <a:r>
              <a:rPr lang="ru-RU" dirty="0" err="1" smtClean="0"/>
              <a:t>Илюшова</a:t>
            </a:r>
            <a:r>
              <a:rPr lang="ru-RU" dirty="0" smtClean="0"/>
              <a:t> Т. А.</a:t>
            </a:r>
            <a:endParaRPr lang="ru-RU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96752"/>
          </a:xfrm>
        </p:spPr>
        <p:txBody>
          <a:bodyPr>
            <a:normAutofit fontScale="90000"/>
          </a:bodyPr>
          <a:lstStyle/>
          <a:p>
            <a:r>
              <a:rPr lang="ru-RU" i="1" dirty="0" smtClean="0"/>
              <a:t>Учебный проект с точки зрения учащегося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112568"/>
          </a:xfrm>
        </p:spPr>
        <p:txBody>
          <a:bodyPr>
            <a:noAutofit/>
          </a:bodyPr>
          <a:lstStyle/>
          <a:p>
            <a:r>
              <a:rPr lang="ru-RU" sz="2400" dirty="0" smtClean="0"/>
              <a:t>это возможность делать что-то интересное самостоятельно, в группе или самому, максимально используя свои возможности; </a:t>
            </a:r>
          </a:p>
          <a:p>
            <a:r>
              <a:rPr lang="ru-RU" sz="2400" dirty="0" smtClean="0"/>
              <a:t>это деятельность, позволяющая проявить себя, попробовать свои силы, приложить свои знания, принести пользу и показать публично достигнутый результат; </a:t>
            </a:r>
          </a:p>
          <a:p>
            <a:r>
              <a:rPr lang="ru-RU" sz="2400" dirty="0" smtClean="0"/>
              <a:t>это деятельность, направленная на решение интересной проблемы, сформулированной самими учащимися в виде цели и задачи, когда результат этой деятельности – найденный способ решения проблемы – носит практический характер, имеет важное прикладное значение и интересен и значим для самих открывателей.</a:t>
            </a:r>
          </a:p>
          <a:p>
            <a:endParaRPr lang="ru-RU" sz="2400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Учебный проект с точки зрения учителя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– это дидактическое средство, позволяющее обучать проектированию, т.е. целенаправленной деятельности по нахождению способа решения проблемы путем решения задач, вытекающих из этой проблемы при рассмотрении ее в определенной ситуации.</a:t>
            </a:r>
          </a:p>
          <a:p>
            <a:endParaRPr lang="ru-RU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690104"/>
          </a:xfrm>
        </p:spPr>
        <p:txBody>
          <a:bodyPr/>
          <a:lstStyle/>
          <a:p>
            <a:r>
              <a:rPr lang="ru-RU" sz="3600" b="1" i="1" dirty="0" smtClean="0">
                <a:solidFill>
                  <a:schemeClr val="tx2">
                    <a:lumMod val="75000"/>
                  </a:schemeClr>
                </a:solidFill>
              </a:rPr>
              <a:t>Внешний результат</a:t>
            </a: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3600" dirty="0" smtClean="0"/>
              <a:t>можно увидеть, осмыслить, применить в реальной практической деятельности.</a:t>
            </a:r>
          </a:p>
          <a:p>
            <a:r>
              <a:rPr lang="ru-RU" sz="3600" b="1" i="1" dirty="0" smtClean="0">
                <a:solidFill>
                  <a:schemeClr val="tx2">
                    <a:lumMod val="75000"/>
                  </a:schemeClr>
                </a:solidFill>
              </a:rPr>
              <a:t>Внутренний результат</a:t>
            </a: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3600" dirty="0" smtClean="0"/>
              <a:t>– опыт деятельности – становится бесценным достоянием учащегося, соединяя в себе знания и умения, компетенции и ценности.</a:t>
            </a:r>
          </a:p>
          <a:p>
            <a:endParaRPr lang="ru-RU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7494"/>
            <a:ext cx="9144000" cy="139903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b="1" dirty="0" smtClean="0"/>
              <a:t>Требования к учебному проекту</a:t>
            </a:r>
            <a:r>
              <a:rPr lang="ru-RU" dirty="0" smtClean="0"/>
              <a:t>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733256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Необходимо наличие проблемы </a:t>
            </a:r>
          </a:p>
          <a:p>
            <a:r>
              <a:rPr lang="ru-RU" dirty="0" smtClean="0"/>
              <a:t>Выполнение проекта начинается с планирования действий по разрешению проблемы.</a:t>
            </a:r>
          </a:p>
          <a:p>
            <a:r>
              <a:rPr lang="ru-RU" dirty="0" smtClean="0"/>
              <a:t>Каждый проект обязательно требует исследовательской работы учащихся.</a:t>
            </a:r>
          </a:p>
          <a:p>
            <a:r>
              <a:rPr lang="ru-RU" dirty="0" smtClean="0"/>
              <a:t>Результатом работы над проектом  является продукт.</a:t>
            </a:r>
          </a:p>
          <a:p>
            <a:r>
              <a:rPr lang="ru-RU" dirty="0" smtClean="0"/>
              <a:t>Подготовленный продукт должен быть представлен достаточно убедительно, как наиболее приемлемое средство решения проблемы.</a:t>
            </a:r>
          </a:p>
          <a:p>
            <a:endParaRPr lang="ru-RU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Проект – это “шесть П”: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572000"/>
          </a:xfrm>
        </p:spPr>
        <p:txBody>
          <a:bodyPr>
            <a:noAutofit/>
          </a:bodyPr>
          <a:lstStyle/>
          <a:p>
            <a:pPr lvl="0"/>
            <a:r>
              <a:rPr lang="ru-RU" sz="4000" dirty="0" smtClean="0"/>
              <a:t> Проблема </a:t>
            </a:r>
          </a:p>
          <a:p>
            <a:pPr lvl="0"/>
            <a:r>
              <a:rPr lang="ru-RU" sz="4000" dirty="0" smtClean="0"/>
              <a:t> Проектирование   (планирование) </a:t>
            </a:r>
          </a:p>
          <a:p>
            <a:pPr lvl="0"/>
            <a:r>
              <a:rPr lang="ru-RU" sz="4000" dirty="0" smtClean="0"/>
              <a:t>  Поиск информации </a:t>
            </a:r>
          </a:p>
          <a:p>
            <a:pPr lvl="0"/>
            <a:r>
              <a:rPr lang="ru-RU" sz="4000" dirty="0" smtClean="0"/>
              <a:t>  Продукт</a:t>
            </a:r>
          </a:p>
          <a:p>
            <a:pPr lvl="0"/>
            <a:r>
              <a:rPr lang="ru-RU" sz="4000" dirty="0" smtClean="0"/>
              <a:t>  Презентация.</a:t>
            </a:r>
          </a:p>
          <a:p>
            <a:r>
              <a:rPr lang="ru-RU" sz="4000" dirty="0" smtClean="0"/>
              <a:t>  </a:t>
            </a:r>
            <a:r>
              <a:rPr lang="ru-RU" sz="4000" dirty="0" err="1" smtClean="0"/>
              <a:t>Портфолио</a:t>
            </a:r>
            <a:endParaRPr lang="ru-RU" sz="4000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800" b="1" dirty="0" smtClean="0"/>
              <a:t>два типа </a:t>
            </a:r>
            <a:r>
              <a:rPr lang="ru-RU" sz="4800" b="1" i="1" dirty="0" smtClean="0"/>
              <a:t>проектов.</a:t>
            </a:r>
            <a:r>
              <a:rPr lang="ru-RU" sz="4800" b="1" dirty="0" smtClean="0"/>
              <a:t/>
            </a:r>
            <a:br>
              <a:rPr lang="ru-RU" sz="4800" b="1" dirty="0" smtClean="0"/>
            </a:br>
            <a:endParaRPr lang="ru-RU" sz="4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6048"/>
          </a:xfrm>
        </p:spPr>
        <p:txBody>
          <a:bodyPr>
            <a:normAutofit/>
          </a:bodyPr>
          <a:lstStyle/>
          <a:p>
            <a:r>
              <a:rPr lang="ru-RU" dirty="0" smtClean="0"/>
              <a:t>1</a:t>
            </a:r>
            <a:r>
              <a:rPr lang="ru-RU" u="sng" dirty="0" smtClean="0">
                <a:solidFill>
                  <a:schemeClr val="tx2">
                    <a:lumMod val="75000"/>
                  </a:schemeClr>
                </a:solidFill>
              </a:rPr>
              <a:t>) </a:t>
            </a:r>
            <a:r>
              <a:rPr lang="ru-RU" i="1" u="sng" dirty="0" err="1" smtClean="0">
                <a:solidFill>
                  <a:schemeClr val="tx2">
                    <a:lumMod val="75000"/>
                  </a:schemeClr>
                </a:solidFill>
              </a:rPr>
              <a:t>Монопроекты</a:t>
            </a:r>
            <a:r>
              <a:rPr lang="ru-RU" u="sng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smtClean="0"/>
              <a:t>проводятся, как правило, в рамках одного предмета или одной области знания, хотя и могут использовать информацию из других областей знания и деятельности.</a:t>
            </a:r>
          </a:p>
          <a:p>
            <a:r>
              <a:rPr lang="ru-RU" dirty="0" smtClean="0"/>
              <a:t>2</a:t>
            </a:r>
            <a:r>
              <a:rPr lang="ru-RU" u="sng" dirty="0" smtClean="0"/>
              <a:t>) </a:t>
            </a:r>
            <a:r>
              <a:rPr lang="ru-RU" i="1" u="sng" dirty="0" err="1" smtClean="0">
                <a:solidFill>
                  <a:schemeClr val="tx2">
                    <a:lumMod val="75000"/>
                  </a:schemeClr>
                </a:solidFill>
              </a:rPr>
              <a:t>Межпредметные</a:t>
            </a:r>
            <a:r>
              <a:rPr lang="ru-RU" i="1" u="sng" dirty="0" smtClean="0"/>
              <a:t> </a:t>
            </a:r>
            <a:r>
              <a:rPr lang="ru-RU" i="1" dirty="0" smtClean="0"/>
              <a:t>проекты</a:t>
            </a:r>
            <a:r>
              <a:rPr lang="ru-RU" dirty="0" smtClean="0"/>
              <a:t> выполняются исключительно во внеурочное время и под руководством нескольких специалистов в различных областях знания.</a:t>
            </a:r>
          </a:p>
          <a:p>
            <a:endParaRPr lang="ru-RU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67494"/>
            <a:ext cx="9144000" cy="1399032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Проекты различаются по характеру контактов между</a:t>
            </a:r>
            <a:r>
              <a:rPr lang="ru-RU" dirty="0" smtClean="0"/>
              <a:t> </a:t>
            </a:r>
            <a:r>
              <a:rPr lang="ru-RU" b="1" dirty="0" smtClean="0"/>
              <a:t>участниками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sz="4400" dirty="0" smtClean="0"/>
              <a:t> </a:t>
            </a:r>
            <a:r>
              <a:rPr lang="ru-RU" sz="4400" dirty="0" err="1" smtClean="0"/>
              <a:t>внутриклассными</a:t>
            </a:r>
            <a:r>
              <a:rPr lang="ru-RU" sz="4400" dirty="0" smtClean="0"/>
              <a:t>;</a:t>
            </a:r>
          </a:p>
          <a:p>
            <a:pPr lvl="0"/>
            <a:r>
              <a:rPr lang="ru-RU" sz="4400" dirty="0" smtClean="0"/>
              <a:t> </a:t>
            </a:r>
            <a:r>
              <a:rPr lang="ru-RU" sz="4400" dirty="0" err="1" smtClean="0"/>
              <a:t>внутришкольными</a:t>
            </a:r>
            <a:r>
              <a:rPr lang="ru-RU" sz="4400" dirty="0" smtClean="0"/>
              <a:t>;</a:t>
            </a:r>
          </a:p>
          <a:p>
            <a:pPr lvl="0"/>
            <a:r>
              <a:rPr lang="ru-RU" sz="4400" dirty="0" smtClean="0"/>
              <a:t> региональными;</a:t>
            </a:r>
          </a:p>
          <a:p>
            <a:pPr lvl="0"/>
            <a:r>
              <a:rPr lang="ru-RU" sz="4400" dirty="0" smtClean="0"/>
              <a:t> межрегиональными;</a:t>
            </a:r>
          </a:p>
          <a:p>
            <a:pPr lvl="0"/>
            <a:r>
              <a:rPr lang="ru-RU" sz="4400" dirty="0" smtClean="0"/>
              <a:t> международными.</a:t>
            </a:r>
          </a:p>
          <a:p>
            <a:endParaRPr lang="ru-RU" sz="4400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Классификация проектов по продолжительности.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628800"/>
            <a:ext cx="8229600" cy="4572000"/>
          </a:xfrm>
        </p:spPr>
        <p:txBody>
          <a:bodyPr>
            <a:noAutofit/>
          </a:bodyPr>
          <a:lstStyle/>
          <a:p>
            <a:r>
              <a:rPr lang="ru-RU" sz="5400" dirty="0" smtClean="0"/>
              <a:t>Мини – проекты </a:t>
            </a:r>
          </a:p>
          <a:p>
            <a:r>
              <a:rPr lang="ru-RU" sz="5400" dirty="0" smtClean="0"/>
              <a:t>Краткосрочные проекты </a:t>
            </a:r>
          </a:p>
          <a:p>
            <a:r>
              <a:rPr lang="ru-RU" sz="5400" dirty="0" smtClean="0"/>
              <a:t>Недельные проекты </a:t>
            </a:r>
          </a:p>
          <a:p>
            <a:r>
              <a:rPr lang="ru-RU" sz="5400" dirty="0" smtClean="0"/>
              <a:t>Годичные проекты </a:t>
            </a:r>
            <a:endParaRPr lang="ru-RU" sz="5400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906128"/>
          </a:xfrm>
        </p:spPr>
        <p:txBody>
          <a:bodyPr>
            <a:normAutofit/>
          </a:bodyPr>
          <a:lstStyle/>
          <a:p>
            <a:r>
              <a:rPr lang="ru-RU" sz="4800" b="1" dirty="0" smtClean="0">
                <a:solidFill>
                  <a:schemeClr val="tx2">
                    <a:lumMod val="75000"/>
                  </a:schemeClr>
                </a:solidFill>
              </a:rPr>
              <a:t>1-й этап</a:t>
            </a:r>
            <a:endParaRPr lang="ru-RU" sz="48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sz="4800" dirty="0" smtClean="0"/>
              <a:t>УЧИТЕЛЬ ученик</a:t>
            </a:r>
          </a:p>
          <a:p>
            <a:r>
              <a:rPr lang="ru-RU" sz="4800" b="1" dirty="0" smtClean="0">
                <a:solidFill>
                  <a:schemeClr val="tx2">
                    <a:lumMod val="75000"/>
                  </a:schemeClr>
                </a:solidFill>
              </a:rPr>
              <a:t>2-й и 3-й этапы</a:t>
            </a:r>
            <a:endParaRPr lang="ru-RU" sz="48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sz="4800" dirty="0" smtClean="0"/>
              <a:t>учитель УЧЕНИК</a:t>
            </a:r>
          </a:p>
          <a:p>
            <a:r>
              <a:rPr lang="ru-RU" sz="4800" b="1" dirty="0" smtClean="0">
                <a:solidFill>
                  <a:schemeClr val="tx2">
                    <a:lumMod val="75000"/>
                  </a:schemeClr>
                </a:solidFill>
              </a:rPr>
              <a:t>Последний этап</a:t>
            </a:r>
            <a:endParaRPr lang="ru-RU" sz="4800" dirty="0" smtClean="0">
              <a:solidFill>
                <a:schemeClr val="tx2">
                  <a:lumMod val="75000"/>
                </a:schemeClr>
              </a:solidFill>
            </a:endParaRPr>
          </a:p>
          <a:p>
            <a:r>
              <a:rPr lang="ru-RU" sz="4800" dirty="0" smtClean="0"/>
              <a:t>УЧИТЕЛЬ ученик</a:t>
            </a:r>
          </a:p>
          <a:p>
            <a:endParaRPr lang="ru-RU" sz="4800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764704"/>
            <a:ext cx="8229600" cy="158417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 процессе проектной деятельности формируются следующие </a:t>
            </a:r>
            <a:r>
              <a:rPr lang="ru-RU" i="1" dirty="0" err="1" smtClean="0"/>
              <a:t>общеучебные</a:t>
            </a:r>
            <a:r>
              <a:rPr lang="ru-RU" i="1" dirty="0" smtClean="0"/>
              <a:t> умения и навыки: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492896"/>
            <a:ext cx="8229600" cy="4572000"/>
          </a:xfrm>
        </p:spPr>
        <p:txBody>
          <a:bodyPr/>
          <a:lstStyle/>
          <a:p>
            <a:r>
              <a:rPr lang="ru-RU" dirty="0" smtClean="0"/>
              <a:t>Рефлексивные умения. </a:t>
            </a:r>
          </a:p>
          <a:p>
            <a:r>
              <a:rPr lang="ru-RU" dirty="0" smtClean="0"/>
              <a:t>Поисковые (исследовательские) умения.</a:t>
            </a:r>
          </a:p>
          <a:p>
            <a:r>
              <a:rPr lang="ru-RU" dirty="0" smtClean="0"/>
              <a:t>Навыки оценочной самостоятельности.</a:t>
            </a:r>
          </a:p>
          <a:p>
            <a:r>
              <a:rPr lang="ru-RU" dirty="0" smtClean="0"/>
              <a:t>Умения и навыки работы в сотрудничестве.</a:t>
            </a:r>
          </a:p>
          <a:p>
            <a:r>
              <a:rPr lang="ru-RU" dirty="0" smtClean="0"/>
              <a:t>Коммуникативные умения.</a:t>
            </a:r>
          </a:p>
          <a:p>
            <a:r>
              <a:rPr lang="ru-RU" dirty="0" smtClean="0"/>
              <a:t>Презентационные умения и навыки.</a:t>
            </a:r>
          </a:p>
          <a:p>
            <a:endParaRPr lang="ru-RU" dirty="0"/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Ярк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Яркая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78</TotalTime>
  <Words>400</Words>
  <Application>Microsoft Office PowerPoint</Application>
  <PresentationFormat>Экран (4:3)</PresentationFormat>
  <Paragraphs>51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Яркая</vt:lpstr>
      <vt:lpstr>Слайд 1</vt:lpstr>
      <vt:lpstr>Слайд 2</vt:lpstr>
      <vt:lpstr> Требования к учебному проекту  </vt:lpstr>
      <vt:lpstr>Проект – это “шесть П”: </vt:lpstr>
      <vt:lpstr>два типа проектов. </vt:lpstr>
      <vt:lpstr>Проекты различаются по характеру контактов между участниками</vt:lpstr>
      <vt:lpstr>Классификация проектов по продолжительности. </vt:lpstr>
      <vt:lpstr>Слайд 8</vt:lpstr>
      <vt:lpstr>В процессе проектной деятельности формируются следующие общеучебные умения и навыки: </vt:lpstr>
      <vt:lpstr>Учебный проект с точки зрения учащегося</vt:lpstr>
      <vt:lpstr>Учебный проект с точки зрения учителя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 проектов на уроках в начальной школе </dc:title>
  <dc:creator>Василий</dc:creator>
  <cp:lastModifiedBy>Василий</cp:lastModifiedBy>
  <cp:revision>10</cp:revision>
  <dcterms:created xsi:type="dcterms:W3CDTF">2013-01-02T15:43:49Z</dcterms:created>
  <dcterms:modified xsi:type="dcterms:W3CDTF">2013-01-02T17:15:49Z</dcterms:modified>
</cp:coreProperties>
</file>