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3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 проектов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уроках в</a:t>
            </a:r>
            <a:endParaRPr lang="ru-RU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начальной школе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Пользователь\Desktop\DCIM\101NIKON\DSCN03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3"/>
            <a:ext cx="8136904" cy="38178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Подготовила учитель МБОУ-СОШ №2 р. п. </a:t>
            </a:r>
            <a:r>
              <a:rPr lang="ru-RU" smtClean="0"/>
              <a:t>Степное </a:t>
            </a:r>
            <a:r>
              <a:rPr lang="ru-RU" dirty="0" err="1" smtClean="0"/>
              <a:t>Илюшова</a:t>
            </a:r>
            <a:r>
              <a:rPr lang="ru-RU" dirty="0" smtClean="0"/>
              <a:t> Т. А.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Учебный проект с точки зрения учащегося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возможность делать что-то интересное самостоятельно, в группе или самому, максимально используя свои возможности; </a:t>
            </a:r>
          </a:p>
          <a:p>
            <a:r>
              <a:rPr lang="ru-RU" sz="2400" dirty="0" smtClean="0"/>
              <a:t>это деятельность, позволяющая проявить себя, попробовать свои силы, приложить свои знания, принести пользу и показать публично достигнутый результат; </a:t>
            </a:r>
          </a:p>
          <a:p>
            <a:r>
              <a:rPr lang="ru-RU" sz="2400" dirty="0" smtClean="0"/>
              <a:t>это деятельность, направленная на решение интересной проблемы, сформулированной самими учащимися в виде цели и задачи, когда результат этой деятельности – найденный способ решения проблемы – носит практический характер, имеет важное прикладное значение и интересен и значим для самих открывателей.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Учебный проект с точки зрения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это дидактическое средство, позволяющее обучать проектированию, т.е. целенаправленной деятельности по нахождению способа решения проблемы путем решения задач, вытекающих из этой проблемы при рассмотрении ее в определенной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Внешний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можно увидеть, осмыслить, применить в реальной практической деятельности.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Внутренний результат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/>
              <a:t>– опыт деятельности – становится бесценным достоянием учащегося, соединяя в себе знания и умения, компетенции и ценности.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Требования к учебному проекту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 наличие проблемы </a:t>
            </a:r>
          </a:p>
          <a:p>
            <a:r>
              <a:rPr lang="ru-RU" dirty="0" smtClean="0"/>
              <a:t>Выполнение проекта начинается с планирования действий по разрешению проблемы.</a:t>
            </a:r>
          </a:p>
          <a:p>
            <a:r>
              <a:rPr lang="ru-RU" dirty="0" smtClean="0"/>
              <a:t>Каждый проект обязательно требует исследовательской работы учащихся.</a:t>
            </a:r>
          </a:p>
          <a:p>
            <a:r>
              <a:rPr lang="ru-RU" dirty="0" smtClean="0"/>
              <a:t>Результатом работы над проектом  является продукт.</a:t>
            </a:r>
          </a:p>
          <a:p>
            <a:r>
              <a:rPr lang="ru-RU" dirty="0" smtClean="0"/>
              <a:t>Подготовленный продукт должен быть представлен достаточно убедительно, как наиболее приемлемое средство решения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– это “шесть П”: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/>
              <a:t> Проблема </a:t>
            </a:r>
          </a:p>
          <a:p>
            <a:pPr lvl="0"/>
            <a:r>
              <a:rPr lang="ru-RU" sz="4000" dirty="0" smtClean="0"/>
              <a:t> Проектирование   (планирование) </a:t>
            </a:r>
          </a:p>
          <a:p>
            <a:pPr lvl="0"/>
            <a:r>
              <a:rPr lang="ru-RU" sz="4000" dirty="0" smtClean="0"/>
              <a:t>  Поиск информации </a:t>
            </a:r>
          </a:p>
          <a:p>
            <a:pPr lvl="0"/>
            <a:r>
              <a:rPr lang="ru-RU" sz="4000" dirty="0" smtClean="0"/>
              <a:t>  Продукт</a:t>
            </a:r>
          </a:p>
          <a:p>
            <a:pPr lvl="0"/>
            <a:r>
              <a:rPr lang="ru-RU" sz="4000" dirty="0" smtClean="0"/>
              <a:t>  Презентация.</a:t>
            </a:r>
          </a:p>
          <a:p>
            <a:r>
              <a:rPr lang="ru-RU" sz="4000" dirty="0" smtClean="0"/>
              <a:t>  </a:t>
            </a:r>
            <a:r>
              <a:rPr lang="ru-RU" sz="4000" dirty="0" err="1" smtClean="0"/>
              <a:t>Портфолио</a:t>
            </a:r>
            <a:endParaRPr lang="ru-RU" sz="4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два типа </a:t>
            </a:r>
            <a:r>
              <a:rPr lang="ru-RU" sz="4800" b="1" i="1" dirty="0" smtClean="0"/>
              <a:t>проектов.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Монопроекты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проводятся, как правило, в рамках одного предмета или одной области знания, хотя и могут использовать информацию из других областей знания и деятельности.</a:t>
            </a:r>
          </a:p>
          <a:p>
            <a:r>
              <a:rPr lang="ru-RU" dirty="0" smtClean="0"/>
              <a:t>2</a:t>
            </a:r>
            <a:r>
              <a:rPr lang="ru-RU" u="sng" dirty="0" smtClean="0"/>
              <a:t>) </a:t>
            </a:r>
            <a:r>
              <a:rPr lang="ru-RU" i="1" u="sng" dirty="0" err="1" smtClean="0">
                <a:solidFill>
                  <a:schemeClr val="tx2">
                    <a:lumMod val="75000"/>
                  </a:schemeClr>
                </a:solidFill>
              </a:rPr>
              <a:t>Межпредметные</a:t>
            </a:r>
            <a:r>
              <a:rPr lang="ru-RU" i="1" u="sng" dirty="0" smtClean="0"/>
              <a:t> </a:t>
            </a:r>
            <a:r>
              <a:rPr lang="ru-RU" i="1" dirty="0" smtClean="0"/>
              <a:t>проекты</a:t>
            </a:r>
            <a:r>
              <a:rPr lang="ru-RU" dirty="0" smtClean="0"/>
              <a:t> выполняются исключительно во внеурочное время и под руководством нескольких специалистов в различных областях знания.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Проекты различаются по характеру контактов между</a:t>
            </a:r>
            <a:r>
              <a:rPr lang="ru-RU" dirty="0" smtClean="0"/>
              <a:t> </a:t>
            </a:r>
            <a:r>
              <a:rPr lang="ru-RU" b="1" dirty="0" smtClean="0"/>
              <a:t>участниками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внутриклассными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dirty="0" err="1" smtClean="0"/>
              <a:t>внутришкольными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региональными;</a:t>
            </a:r>
          </a:p>
          <a:p>
            <a:pPr lvl="0"/>
            <a:r>
              <a:rPr lang="ru-RU" sz="4400" dirty="0" smtClean="0"/>
              <a:t> межрегиональными;</a:t>
            </a:r>
          </a:p>
          <a:p>
            <a:pPr lvl="0"/>
            <a:r>
              <a:rPr lang="ru-RU" sz="4400" dirty="0" smtClean="0"/>
              <a:t> международными.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проектов по продолжительности.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Мини – проекты </a:t>
            </a:r>
          </a:p>
          <a:p>
            <a:r>
              <a:rPr lang="ru-RU" sz="5400" dirty="0" smtClean="0"/>
              <a:t>Краткосрочные проекты </a:t>
            </a:r>
          </a:p>
          <a:p>
            <a:r>
              <a:rPr lang="ru-RU" sz="5400" dirty="0" smtClean="0"/>
              <a:t>Недельные проекты </a:t>
            </a:r>
          </a:p>
          <a:p>
            <a:r>
              <a:rPr lang="ru-RU" sz="5400" dirty="0" smtClean="0"/>
              <a:t>Годичные проекты </a:t>
            </a:r>
            <a:endParaRPr lang="ru-RU" sz="5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1-й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2-й и 3-й этапы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Последний этап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smtClean="0"/>
              <a:t>УЧИТЕЛЬ ученик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процессе проектной деятельности формируются следующие </a:t>
            </a:r>
            <a:r>
              <a:rPr lang="ru-RU" i="1" dirty="0" err="1" smtClean="0"/>
              <a:t>общеучебные</a:t>
            </a:r>
            <a:r>
              <a:rPr lang="ru-RU" i="1" dirty="0" smtClean="0"/>
              <a:t> умения и навыки: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r>
              <a:rPr lang="ru-RU" dirty="0" smtClean="0"/>
              <a:t>Рефлексивные умения. </a:t>
            </a:r>
          </a:p>
          <a:p>
            <a:r>
              <a:rPr lang="ru-RU" dirty="0" smtClean="0"/>
              <a:t>Поисковые (исследовательские) умения.</a:t>
            </a:r>
          </a:p>
          <a:p>
            <a:r>
              <a:rPr lang="ru-RU" dirty="0" smtClean="0"/>
              <a:t>Навыки оценочной самостоятельности.</a:t>
            </a:r>
          </a:p>
          <a:p>
            <a:r>
              <a:rPr lang="ru-RU" dirty="0" smtClean="0"/>
              <a:t>Умения и навыки работы в сотрудничестве.</a:t>
            </a:r>
          </a:p>
          <a:p>
            <a:r>
              <a:rPr lang="ru-RU" dirty="0" smtClean="0"/>
              <a:t>Коммуникативные умения.</a:t>
            </a:r>
          </a:p>
          <a:p>
            <a:r>
              <a:rPr lang="ru-RU" dirty="0" smtClean="0"/>
              <a:t>Презентационные умения и навыки.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400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 Требования к учебному проекту  </vt:lpstr>
      <vt:lpstr>Проект – это “шесть П”: </vt:lpstr>
      <vt:lpstr>два типа проектов. </vt:lpstr>
      <vt:lpstr>Проекты различаются по характеру контактов между участниками</vt:lpstr>
      <vt:lpstr>Классификация проектов по продолжительности. </vt:lpstr>
      <vt:lpstr>Слайд 8</vt:lpstr>
      <vt:lpstr>В процессе проектной деятельности формируются следующие общеучебные умения и навыки: </vt:lpstr>
      <vt:lpstr>Учебный проект с точки зрения учащегося</vt:lpstr>
      <vt:lpstr>Учебный проект с точки зрения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на уроках в начальной школе </dc:title>
  <dc:creator>Василий</dc:creator>
  <cp:lastModifiedBy>Василий</cp:lastModifiedBy>
  <cp:revision>10</cp:revision>
  <dcterms:created xsi:type="dcterms:W3CDTF">2013-01-02T15:43:49Z</dcterms:created>
  <dcterms:modified xsi:type="dcterms:W3CDTF">2013-01-02T17:15:49Z</dcterms:modified>
</cp:coreProperties>
</file>