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3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8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786322"/>
            <a:ext cx="8458200" cy="914400"/>
          </a:xfrm>
        </p:spPr>
        <p:txBody>
          <a:bodyPr>
            <a:noAutofit/>
          </a:bodyPr>
          <a:lstStyle/>
          <a:p>
            <a:pPr algn="r"/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08920"/>
            <a:ext cx="8458200" cy="1222375"/>
          </a:xfrm>
        </p:spPr>
        <p:txBody>
          <a:bodyPr>
            <a:noAutofit/>
          </a:bodyPr>
          <a:lstStyle/>
          <a:p>
            <a:r>
              <a:rPr lang="ru-RU" sz="10000" i="1" dirty="0" smtClean="0">
                <a:solidFill>
                  <a:srgbClr val="FF0000"/>
                </a:solidFill>
              </a:rPr>
              <a:t>      </a:t>
            </a:r>
            <a:r>
              <a:rPr lang="ru-RU" sz="20800" i="1" dirty="0" smtClean="0">
                <a:solidFill>
                  <a:srgbClr val="FF0000"/>
                </a:solidFill>
              </a:rPr>
              <a:t>О</a:t>
            </a:r>
            <a:r>
              <a:rPr lang="ru-RU" sz="20800" i="1" dirty="0" smtClean="0">
                <a:solidFill>
                  <a:srgbClr val="92D050"/>
                </a:solidFill>
              </a:rPr>
              <a:t>с</a:t>
            </a:r>
            <a:r>
              <a:rPr lang="ru-RU" sz="20800" i="1" dirty="0" smtClean="0">
                <a:solidFill>
                  <a:schemeClr val="bg2">
                    <a:lumMod val="50000"/>
                  </a:schemeClr>
                </a:solidFill>
              </a:rPr>
              <a:t>е</a:t>
            </a:r>
            <a:r>
              <a:rPr lang="ru-RU" sz="20800" i="1" dirty="0" smtClean="0">
                <a:solidFill>
                  <a:srgbClr val="C00000"/>
                </a:solidFill>
              </a:rPr>
              <a:t>н</a:t>
            </a:r>
            <a:r>
              <a:rPr lang="ru-RU" sz="20800" i="1" dirty="0" smtClean="0">
                <a:solidFill>
                  <a:srgbClr val="00B050"/>
                </a:solidFill>
              </a:rPr>
              <a:t>ь </a:t>
            </a:r>
            <a:endParaRPr lang="ru-RU" sz="20800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шиш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000108"/>
            <a:ext cx="3679704" cy="22860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Шишкин и.и.  «золотая  осень»</a:t>
            </a:r>
            <a:endParaRPr lang="ru-RU" sz="3200" dirty="0"/>
          </a:p>
        </p:txBody>
      </p:sp>
      <p:pic>
        <p:nvPicPr>
          <p:cNvPr id="5" name="Содержимое 5" descr="осен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3643314"/>
            <a:ext cx="4357719" cy="28405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00562" y="3143248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Левитан И.И. «Золотая осень»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DC136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285728"/>
            <a:ext cx="3357586" cy="251819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SDC136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85729"/>
            <a:ext cx="3429024" cy="2571768"/>
          </a:xfrm>
          <a:prstGeom prst="rect">
            <a:avLst/>
          </a:prstGeom>
        </p:spPr>
      </p:pic>
      <p:pic>
        <p:nvPicPr>
          <p:cNvPr id="7" name="Рисунок 6" descr="1283514131_1-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214686"/>
            <a:ext cx="3786182" cy="28396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0628" y="3857628"/>
            <a:ext cx="37862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Прощай,</a:t>
            </a:r>
          </a:p>
          <a:p>
            <a:r>
              <a:rPr lang="ru-RU" sz="4800" dirty="0" smtClean="0">
                <a:solidFill>
                  <a:srgbClr val="FF0000"/>
                </a:solidFill>
              </a:rPr>
              <a:t> золотая осень!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р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42852"/>
            <a:ext cx="4052898" cy="32423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90397" y="500042"/>
            <a:ext cx="3867883" cy="4714908"/>
          </a:xfrm>
          <a:prstGeom prst="rect">
            <a:avLst/>
          </a:prstGeom>
        </p:spPr>
      </p:pic>
      <p:pic>
        <p:nvPicPr>
          <p:cNvPr id="6" name="Содержимое 3" descr="SDC135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571877"/>
            <a:ext cx="4000528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686800" cy="84124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</a:t>
            </a:r>
            <a:r>
              <a:rPr lang="ru-RU" b="1" dirty="0" smtClean="0">
                <a:solidFill>
                  <a:srgbClr val="FF0000"/>
                </a:solidFill>
              </a:rPr>
              <a:t>А. С. </a:t>
            </a:r>
            <a:r>
              <a:rPr lang="ru-RU" b="1" smtClean="0">
                <a:solidFill>
                  <a:srgbClr val="FF0000"/>
                </a:solidFill>
              </a:rPr>
              <a:t>Пушкин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643050"/>
            <a:ext cx="4857784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Унылая пора! Очей очарованье!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Приятна мне твоя прощальная пора-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Люблю я пышное природы увяданье,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В багрец и в золото одетые леса,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В их сенях ветра шум и свежее дыханье,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И мглой волнистою покрыты небеса,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И редкий солнца луч, и первые морозы,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И отдалённые седой зимы угрозы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през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97540" y="1500174"/>
            <a:ext cx="4446460" cy="4510921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57200"/>
            <a:ext cx="8417080" cy="841248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                           Осень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i="1" dirty="0" smtClean="0">
                <a:solidFill>
                  <a:schemeClr val="tx1"/>
                </a:solidFill>
              </a:rPr>
              <a:t>      </a:t>
            </a:r>
            <a:r>
              <a:rPr lang="ru-RU" dirty="0" smtClean="0">
                <a:solidFill>
                  <a:schemeClr val="tx1"/>
                </a:solidFill>
              </a:rPr>
              <a:t>Осень на опушке краски разводила,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По листве тихонько кистью проводила: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Пожелтел орешник и зарделись клёны,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В пурпуре осеннем только дуб зелёный.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Утешает осень: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- Не жалейте лето!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Посмотрите - роща золотом одета!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(З. Фёдоровская)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SDC1369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76614"/>
            <a:ext cx="4059238" cy="4266772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dirty="0" smtClean="0"/>
              <a:t>Листья солнцем наливались.</a:t>
            </a:r>
          </a:p>
          <a:p>
            <a:pPr>
              <a:buNone/>
            </a:pPr>
            <a:r>
              <a:rPr lang="ru-RU" dirty="0" smtClean="0"/>
              <a:t>Листья солнцем пропитались.</a:t>
            </a:r>
          </a:p>
          <a:p>
            <a:pPr>
              <a:buNone/>
            </a:pPr>
            <a:r>
              <a:rPr lang="ru-RU" dirty="0" smtClean="0"/>
              <a:t>Налились, отяжелели,</a:t>
            </a:r>
          </a:p>
          <a:p>
            <a:pPr>
              <a:buNone/>
            </a:pPr>
            <a:r>
              <a:rPr lang="ru-RU" dirty="0" smtClean="0"/>
              <a:t>Потекли и полетели,</a:t>
            </a:r>
          </a:p>
          <a:p>
            <a:pPr>
              <a:buNone/>
            </a:pPr>
            <a:r>
              <a:rPr lang="ru-RU" dirty="0" smtClean="0"/>
              <a:t>Зашуршали по кустам,</a:t>
            </a:r>
          </a:p>
          <a:p>
            <a:pPr>
              <a:buNone/>
            </a:pPr>
            <a:r>
              <a:rPr lang="ru-RU" dirty="0" smtClean="0"/>
              <a:t>Поскакали по сучкам.</a:t>
            </a:r>
          </a:p>
          <a:p>
            <a:pPr>
              <a:buNone/>
            </a:pPr>
            <a:r>
              <a:rPr lang="ru-RU" dirty="0" smtClean="0"/>
              <a:t>Ветер золото кружит,</a:t>
            </a:r>
          </a:p>
          <a:p>
            <a:pPr>
              <a:buNone/>
            </a:pPr>
            <a:r>
              <a:rPr lang="ru-RU" dirty="0" smtClean="0"/>
              <a:t>Золотым дождём шумит!</a:t>
            </a:r>
          </a:p>
          <a:p>
            <a:pPr>
              <a:buNone/>
            </a:pPr>
            <a:r>
              <a:rPr lang="ru-RU" i="1" dirty="0" smtClean="0"/>
              <a:t>(М. </a:t>
            </a:r>
            <a:r>
              <a:rPr lang="ru-RU" i="1" dirty="0" err="1" smtClean="0"/>
              <a:t>Лесовая</a:t>
            </a:r>
            <a:r>
              <a:rPr lang="ru-RU" i="1" dirty="0" smtClean="0"/>
              <a:t>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382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      «Золотой дождь»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wapos_ru_53554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1500174"/>
            <a:ext cx="3747747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9800" dirty="0" smtClean="0">
                <a:solidFill>
                  <a:schemeClr val="tx1"/>
                </a:solidFill>
              </a:rPr>
              <a:t>В осеннее ненастье семь погод на дворе: сеет, веет, крутит, мутит, ревёт, сверху льет и снизу метет.</a:t>
            </a:r>
          </a:p>
          <a:p>
            <a:pPr>
              <a:buFont typeface="Wingdings" pitchFamily="2" charset="2"/>
              <a:buChar char="Ø"/>
            </a:pPr>
            <a:r>
              <a:rPr lang="ru-RU" sz="9800" dirty="0" smtClean="0">
                <a:solidFill>
                  <a:schemeClr val="tx1"/>
                </a:solidFill>
              </a:rPr>
              <a:t/>
            </a:r>
            <a:br>
              <a:rPr lang="ru-RU" sz="9800" dirty="0" smtClean="0">
                <a:solidFill>
                  <a:schemeClr val="tx1"/>
                </a:solidFill>
              </a:rPr>
            </a:br>
            <a:r>
              <a:rPr lang="ru-RU" sz="9800" dirty="0" smtClean="0">
                <a:solidFill>
                  <a:schemeClr val="tx1"/>
                </a:solidFill>
              </a:rPr>
              <a:t>Весна красна цветами, а осень снопами.</a:t>
            </a:r>
          </a:p>
          <a:p>
            <a:pPr>
              <a:buFont typeface="Wingdings" pitchFamily="2" charset="2"/>
              <a:buChar char="Ø"/>
            </a:pPr>
            <a:r>
              <a:rPr lang="ru-RU" sz="9800" dirty="0" smtClean="0">
                <a:solidFill>
                  <a:schemeClr val="tx1"/>
                </a:solidFill>
              </a:rPr>
              <a:t> </a:t>
            </a:r>
            <a:br>
              <a:rPr lang="ru-RU" sz="9800" dirty="0" smtClean="0">
                <a:solidFill>
                  <a:schemeClr val="tx1"/>
                </a:solidFill>
              </a:rPr>
            </a:br>
            <a:r>
              <a:rPr lang="ru-RU" sz="9800" dirty="0" smtClean="0">
                <a:solidFill>
                  <a:schemeClr val="tx1"/>
                </a:solidFill>
              </a:rPr>
              <a:t>Весна красна, да голодна, осень дождлива, да сытна.</a:t>
            </a:r>
          </a:p>
          <a:p>
            <a:pPr>
              <a:buFont typeface="Wingdings" pitchFamily="2" charset="2"/>
              <a:buChar char="Ø"/>
            </a:pPr>
            <a:r>
              <a:rPr lang="ru-RU" sz="9800" dirty="0" smtClean="0">
                <a:solidFill>
                  <a:schemeClr val="tx1"/>
                </a:solidFill>
              </a:rPr>
              <a:t/>
            </a:r>
            <a:br>
              <a:rPr lang="ru-RU" sz="9800" dirty="0" smtClean="0">
                <a:solidFill>
                  <a:schemeClr val="tx1"/>
                </a:solidFill>
              </a:rPr>
            </a:br>
            <a:r>
              <a:rPr lang="ru-RU" sz="9800" dirty="0" smtClean="0">
                <a:solidFill>
                  <a:schemeClr val="tx1"/>
                </a:solidFill>
              </a:rPr>
              <a:t>Если листопад пройдет скоро, надо ожидать крутой зимы.</a:t>
            </a:r>
          </a:p>
          <a:p>
            <a:pPr>
              <a:buFont typeface="Wingdings" pitchFamily="2" charset="2"/>
              <a:buChar char="Ø"/>
            </a:pPr>
            <a:r>
              <a:rPr lang="ru-RU" sz="9800" dirty="0" smtClean="0">
                <a:solidFill>
                  <a:schemeClr val="tx1"/>
                </a:solidFill>
              </a:rPr>
              <a:t> </a:t>
            </a:r>
            <a:br>
              <a:rPr lang="ru-RU" sz="9800" dirty="0" smtClean="0">
                <a:solidFill>
                  <a:schemeClr val="tx1"/>
                </a:solidFill>
              </a:rPr>
            </a:br>
            <a:r>
              <a:rPr lang="ru-RU" sz="9800" dirty="0" smtClean="0">
                <a:solidFill>
                  <a:schemeClr val="tx1"/>
                </a:solidFill>
              </a:rPr>
              <a:t>Лист хотя и пожелтел, но отпадает слабо - морозы наступят не скоро.</a:t>
            </a:r>
          </a:p>
          <a:p>
            <a:pPr>
              <a:buFont typeface="Wingdings" pitchFamily="2" charset="2"/>
              <a:buChar char="Ø"/>
            </a:pPr>
            <a:r>
              <a:rPr lang="ru-RU" sz="9800" dirty="0" smtClean="0">
                <a:solidFill>
                  <a:schemeClr val="tx1"/>
                </a:solidFill>
              </a:rPr>
              <a:t/>
            </a:r>
            <a:br>
              <a:rPr lang="ru-RU" sz="9800" dirty="0" smtClean="0">
                <a:solidFill>
                  <a:schemeClr val="tx1"/>
                </a:solidFill>
              </a:rPr>
            </a:br>
            <a:r>
              <a:rPr lang="ru-RU" sz="9800" dirty="0" smtClean="0">
                <a:solidFill>
                  <a:schemeClr val="tx1"/>
                </a:solidFill>
              </a:rPr>
              <a:t>Теплая осень - к долгой зиме. </a:t>
            </a:r>
            <a:br>
              <a:rPr lang="ru-RU" sz="9800" dirty="0" smtClean="0">
                <a:solidFill>
                  <a:schemeClr val="tx1"/>
                </a:solidFill>
              </a:rPr>
            </a:br>
            <a:endParaRPr lang="ru-RU" sz="98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Народные приметы и пословицы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 про осень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приметы и пословицы  сентября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B050"/>
                </a:solidFill>
              </a:rPr>
              <a:t>Сентябрь красное лето провожает, осень золотую встречает.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В сентябре одна ягода, да и та горькая рябина.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7030A0"/>
                </a:solidFill>
              </a:rPr>
              <a:t>Сентябрь кафтан с плеча срывает, тулуп надевает.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Чем суше и теплее простоит сентябрь, тем позднее наступит зима.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            </a:t>
            </a:r>
            <a:br>
              <a:rPr lang="ru-RU" b="1" dirty="0" smtClean="0"/>
            </a:br>
            <a:r>
              <a:rPr lang="ru-RU" b="1" dirty="0" smtClean="0"/>
              <a:t>                    </a:t>
            </a:r>
            <a:r>
              <a:rPr lang="ru-RU" b="1" dirty="0" smtClean="0">
                <a:solidFill>
                  <a:srgbClr val="FF0000"/>
                </a:solidFill>
              </a:rPr>
              <a:t>Сентябрь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339933"/>
                </a:solidFill>
              </a:rPr>
              <a:t>– </a:t>
            </a:r>
            <a:r>
              <a:rPr lang="ru-RU" b="1" dirty="0" err="1" smtClean="0">
                <a:solidFill>
                  <a:srgbClr val="339933"/>
                </a:solidFill>
              </a:rPr>
              <a:t>хмурень</a:t>
            </a:r>
            <a:r>
              <a:rPr lang="ru-RU" dirty="0" smtClean="0">
                <a:solidFill>
                  <a:srgbClr val="339933"/>
                </a:solidFill>
              </a:rPr>
              <a:t/>
            </a:r>
            <a:br>
              <a:rPr lang="ru-RU" dirty="0" smtClean="0">
                <a:solidFill>
                  <a:srgbClr val="339933"/>
                </a:solidFill>
              </a:rPr>
            </a:br>
            <a:endParaRPr lang="ru-RU" dirty="0">
              <a:solidFill>
                <a:srgbClr val="339933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приметы и пословицы  октября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октябре до обеда осень, а после обеда зима.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В октябре на одном часу и дождь, и снег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В октябре ни на колесах, ни на санях.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Октябрь землю покроет где листком, где снежком.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Плачет октябрь холодными слезами.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Октябрь –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грязник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приметы и пословицы  ноября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</a:rPr>
              <a:t>В ноябре зима с осенью борется.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 ноябре первый прочный снег выпадает за ночь.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 ноябре рассвет с сумерками среди дня встречается..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 ноябре рассвет с сумерками среди дня встречаются.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 ноябре с утра может дождь дождить, а к вечеру сугробами снег лежать.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Комары в ноябре - быть мягкой зиме.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Кто в ноябре не зябнет, тот и в декабре не замерзнет.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Ноябрь - </a:t>
            </a:r>
            <a:r>
              <a:rPr lang="ru-RU" dirty="0" err="1" smtClean="0">
                <a:solidFill>
                  <a:srgbClr val="002060"/>
                </a:solidFill>
              </a:rPr>
              <a:t>сентябрев</a:t>
            </a:r>
            <a:r>
              <a:rPr lang="ru-RU" dirty="0" smtClean="0">
                <a:solidFill>
                  <a:srgbClr val="002060"/>
                </a:solidFill>
              </a:rPr>
              <a:t> внук, </a:t>
            </a:r>
            <a:r>
              <a:rPr lang="ru-RU" dirty="0" err="1" smtClean="0">
                <a:solidFill>
                  <a:srgbClr val="002060"/>
                </a:solidFill>
              </a:rPr>
              <a:t>октябрев</a:t>
            </a:r>
            <a:r>
              <a:rPr lang="ru-RU" dirty="0" smtClean="0">
                <a:solidFill>
                  <a:srgbClr val="002060"/>
                </a:solidFill>
              </a:rPr>
              <a:t> сын, зиме родной батюшка.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Ноябрь </a:t>
            </a:r>
            <a:r>
              <a:rPr lang="ru-RU" dirty="0" err="1" smtClean="0">
                <a:solidFill>
                  <a:srgbClr val="002060"/>
                </a:solidFill>
              </a:rPr>
              <a:t>полузимник</a:t>
            </a:r>
            <a:r>
              <a:rPr lang="ru-RU" dirty="0" smtClean="0">
                <a:solidFill>
                  <a:srgbClr val="002060"/>
                </a:solidFill>
              </a:rPr>
              <a:t>: мужик с телегою прощается, в сани забирается.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Ноябрь – </a:t>
            </a:r>
            <a:r>
              <a:rPr lang="ru-RU" b="1" dirty="0" err="1" smtClean="0"/>
              <a:t>листогной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163</TotalTime>
  <Words>195</Words>
  <Application>Microsoft Office PowerPoint</Application>
  <PresentationFormat>Экран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      Осень </vt:lpstr>
      <vt:lpstr>Слайд 2</vt:lpstr>
      <vt:lpstr>                    А. С. Пушкин</vt:lpstr>
      <vt:lpstr>                           Осень</vt:lpstr>
      <vt:lpstr>                  «Золотой дождь»</vt:lpstr>
      <vt:lpstr>Народные приметы и пословицы  про осень</vt:lpstr>
      <vt:lpstr>                                  Сентябрь – хмурень </vt:lpstr>
      <vt:lpstr> Октябрь – грязник </vt:lpstr>
      <vt:lpstr> Ноябрь – листогной </vt:lpstr>
      <vt:lpstr>Шишкин и.и.  «золотая  осень»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Осень </dc:title>
  <dc:creator>User</dc:creator>
  <cp:lastModifiedBy>Василий</cp:lastModifiedBy>
  <cp:revision>27</cp:revision>
  <dcterms:created xsi:type="dcterms:W3CDTF">2011-10-05T13:36:51Z</dcterms:created>
  <dcterms:modified xsi:type="dcterms:W3CDTF">2012-12-24T15:01:17Z</dcterms:modified>
</cp:coreProperties>
</file>