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43808" y="5301208"/>
            <a:ext cx="6048672" cy="1296144"/>
          </a:xfrm>
        </p:spPr>
        <p:txBody>
          <a:bodyPr/>
          <a:lstStyle/>
          <a:p>
            <a:r>
              <a:rPr lang="ru-RU" dirty="0" smtClean="0"/>
              <a:t>Подготовила учитель МБОУ-СОШ №2 р. п. Степное </a:t>
            </a:r>
            <a:r>
              <a:rPr lang="ru-RU" dirty="0" err="1" smtClean="0"/>
              <a:t>Илюшова</a:t>
            </a:r>
            <a:r>
              <a:rPr lang="ru-RU" dirty="0" smtClean="0"/>
              <a:t> Татьяна Алексеевна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b="1" i="1" kern="10" dirty="0" smtClean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ТЕХНОЛОГИЯ РАЗВИТИЯ</a:t>
            </a:r>
            <a:br>
              <a:rPr lang="ru-RU" sz="4400" b="1" i="1" kern="10" dirty="0" smtClean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</a:br>
            <a:r>
              <a:rPr lang="ru-RU" sz="4400" b="1" i="1" kern="10" dirty="0" smtClean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КРИТИЧЕСКОГО</a:t>
            </a:r>
            <a:br>
              <a:rPr lang="ru-RU" sz="4400" b="1" i="1" kern="10" dirty="0" smtClean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</a:br>
            <a:r>
              <a:rPr lang="ru-RU" sz="4400" b="1" i="1" kern="10" dirty="0" smtClean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МЫШЛЕНИЯ</a:t>
            </a:r>
            <a:br>
              <a:rPr lang="ru-RU" sz="4400" b="1" i="1" kern="10" dirty="0" smtClean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</a:br>
            <a:endParaRPr lang="ru-RU" sz="4400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570186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FF00"/>
                </a:solidFill>
              </a:rPr>
              <a:t>Задачи фазы вызова</a:t>
            </a:r>
            <a:br>
              <a:rPr lang="ru-RU" sz="6000" b="1" dirty="0" smtClean="0">
                <a:solidFill>
                  <a:srgbClr val="FFFF00"/>
                </a:solidFill>
              </a:rPr>
            </a:br>
            <a:r>
              <a:rPr lang="ru-RU" sz="6000" b="1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( пробуждение интереса к предмету)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988840"/>
            <a:ext cx="7772400" cy="4536504"/>
          </a:xfrm>
        </p:spPr>
        <p:txBody>
          <a:bodyPr/>
          <a:lstStyle/>
          <a:p>
            <a:r>
              <a:rPr lang="ru-RU" b="1" dirty="0" smtClean="0"/>
              <a:t>Актуализировать</a:t>
            </a:r>
            <a:r>
              <a:rPr lang="ru-RU" dirty="0" smtClean="0"/>
              <a:t> имеющиеся у учащихся знания и смыслы в связи с изучаемым материалом</a:t>
            </a:r>
          </a:p>
          <a:p>
            <a:r>
              <a:rPr lang="ru-RU" b="1" dirty="0" smtClean="0"/>
              <a:t>Пробудить</a:t>
            </a:r>
            <a:r>
              <a:rPr lang="ru-RU" dirty="0" smtClean="0"/>
              <a:t> познавательный интерес к изучаемому материалу</a:t>
            </a:r>
          </a:p>
          <a:p>
            <a:r>
              <a:rPr lang="ru-RU" b="1" dirty="0" smtClean="0"/>
              <a:t>Помочь</a:t>
            </a:r>
            <a:r>
              <a:rPr lang="ru-RU" dirty="0" smtClean="0"/>
              <a:t> учащимся самим определить направление в изучении темы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2938338"/>
          </a:xfrm>
        </p:spPr>
        <p:txBody>
          <a:bodyPr>
            <a:normAutofit fontScale="90000"/>
          </a:bodyPr>
          <a:lstStyle/>
          <a:p>
            <a:r>
              <a:rPr lang="ru-RU" sz="6600" b="1" dirty="0" smtClean="0">
                <a:solidFill>
                  <a:srgbClr val="FFFF00"/>
                </a:solidFill>
              </a:rPr>
              <a:t>Задачи фазы реализации смысла –</a:t>
            </a:r>
            <a:br>
              <a:rPr lang="ru-RU" sz="6600" b="1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>(осмысление материала во времени работы над ним)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3356992"/>
            <a:ext cx="7772400" cy="2662808"/>
          </a:xfrm>
        </p:spPr>
        <p:txBody>
          <a:bodyPr/>
          <a:lstStyle/>
          <a:p>
            <a:r>
              <a:rPr lang="ru-RU" sz="3600" b="1" dirty="0" smtClean="0"/>
              <a:t>Помочь </a:t>
            </a:r>
            <a:r>
              <a:rPr lang="ru-RU" sz="3600" dirty="0" smtClean="0"/>
              <a:t>активно воспринимать изучаемый материал</a:t>
            </a:r>
          </a:p>
          <a:p>
            <a:r>
              <a:rPr lang="ru-RU" sz="3600" b="1" dirty="0" smtClean="0"/>
              <a:t>Помочь</a:t>
            </a:r>
            <a:r>
              <a:rPr lang="ru-RU" sz="3600" dirty="0" smtClean="0"/>
              <a:t> соотнести старые знания с новыми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2794322"/>
          </a:xfrm>
        </p:spPr>
        <p:txBody>
          <a:bodyPr>
            <a:normAutofit fontScale="90000"/>
          </a:bodyPr>
          <a:lstStyle/>
          <a:p>
            <a:r>
              <a:rPr lang="ru-RU" sz="6600" dirty="0" smtClean="0">
                <a:solidFill>
                  <a:srgbClr val="FFFF00"/>
                </a:solidFill>
              </a:rPr>
              <a:t>Задачи фазы рефлексии –</a:t>
            </a:r>
            <a:br>
              <a:rPr lang="ru-RU" sz="6600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(обобщение материала, подведение итогов)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924944"/>
            <a:ext cx="7772400" cy="3094856"/>
          </a:xfrm>
        </p:spPr>
        <p:txBody>
          <a:bodyPr/>
          <a:lstStyle/>
          <a:p>
            <a:r>
              <a:rPr lang="ru-RU" sz="3200" b="1" dirty="0" smtClean="0"/>
              <a:t>Помочь </a:t>
            </a:r>
            <a:r>
              <a:rPr lang="ru-RU" sz="3200" dirty="0" smtClean="0"/>
              <a:t>учащимся самостоятельно обобщить изучаемый материал</a:t>
            </a:r>
          </a:p>
          <a:p>
            <a:r>
              <a:rPr lang="ru-RU" sz="3200" b="1" dirty="0" smtClean="0"/>
              <a:t>Помочь</a:t>
            </a:r>
            <a:r>
              <a:rPr lang="ru-RU" sz="3200" dirty="0" smtClean="0"/>
              <a:t> самостоятельно определить направления в дальнейшем изучении материала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Формы и средства развития КМ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сбор данных</a:t>
            </a:r>
          </a:p>
          <a:p>
            <a:r>
              <a:rPr lang="ru-RU" dirty="0" smtClean="0"/>
              <a:t>анализ текстов</a:t>
            </a:r>
          </a:p>
          <a:p>
            <a:r>
              <a:rPr lang="ru-RU" dirty="0" smtClean="0"/>
              <a:t>сопоставление альтернативных точек зрения</a:t>
            </a:r>
          </a:p>
          <a:p>
            <a:r>
              <a:rPr lang="ru-RU" dirty="0" smtClean="0"/>
              <a:t>коллективное обсуждение</a:t>
            </a:r>
          </a:p>
          <a:p>
            <a:r>
              <a:rPr lang="ru-RU" dirty="0" smtClean="0"/>
              <a:t>разные виды парной и групповой работы</a:t>
            </a:r>
          </a:p>
          <a:p>
            <a:r>
              <a:rPr lang="ru-RU" dirty="0" smtClean="0"/>
              <a:t>дебаты</a:t>
            </a:r>
          </a:p>
          <a:p>
            <a:r>
              <a:rPr lang="ru-RU" dirty="0" smtClean="0"/>
              <a:t>дискуссии</a:t>
            </a:r>
          </a:p>
          <a:p>
            <a:r>
              <a:rPr lang="ru-RU" dirty="0" smtClean="0"/>
              <a:t>публикации письменных работ учащихся</a:t>
            </a:r>
          </a:p>
          <a:p>
            <a:pPr algn="ctr">
              <a:buNone/>
            </a:pPr>
            <a:r>
              <a:rPr lang="ru-RU" i="1" dirty="0" smtClean="0"/>
              <a:t>КМ – письменная работа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Роль учителя в ТРКМ: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dirty="0" smtClean="0"/>
              <a:t>направляет усилия учеников в определенное русло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сталкивает различные суждения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создает условия, побуждающие к принятию самостоятельных решений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дает учащимся возможность самостоятельно делать выводы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подготавливает новые познавательные ситуации внутри уже существующих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Современный выпускник умеет: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dirty="0" smtClean="0"/>
              <a:t>формировать собственное мнение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совершать обдуманный выбор между различными мнениями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решать проблемы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аргументировано спорить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ценить совместную работу, в которой возникает общее решение</a:t>
            </a:r>
          </a:p>
          <a:p>
            <a:pPr>
              <a:lnSpc>
                <a:spcPct val="90000"/>
              </a:lnSpc>
            </a:pPr>
            <a:r>
              <a:rPr lang="ru-RU" dirty="0" smtClean="0"/>
              <a:t>уметь оценить чужую точку зрения и сознавать, что восприятие человека и его отношение к любому вопросу формируется под влиянием многих факторов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Ромашка </a:t>
            </a:r>
            <a:r>
              <a:rPr lang="ru-RU" dirty="0" err="1" smtClean="0">
                <a:solidFill>
                  <a:srgbClr val="FFFF00"/>
                </a:solidFill>
              </a:rPr>
              <a:t>Блума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base">
              <a:buNone/>
            </a:pPr>
            <a:endParaRPr lang="ru-RU" dirty="0" smtClean="0"/>
          </a:p>
          <a:p>
            <a:pPr fontAlgn="base">
              <a:buNone/>
            </a:pPr>
            <a:endParaRPr lang="ru-RU" dirty="0" smtClean="0"/>
          </a:p>
        </p:txBody>
      </p:sp>
      <p:sp>
        <p:nvSpPr>
          <p:cNvPr id="4" name="Oval 27"/>
          <p:cNvSpPr>
            <a:spLocks noChangeArrowheads="1"/>
          </p:cNvSpPr>
          <p:nvPr/>
        </p:nvSpPr>
        <p:spPr bwMode="auto">
          <a:xfrm rot="3547392">
            <a:off x="2775744" y="2664619"/>
            <a:ext cx="2530475" cy="8588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 dirty="0">
                <a:effectLst/>
                <a:latin typeface="Arial" charset="0"/>
              </a:rPr>
              <a:t>Практический</a:t>
            </a:r>
            <a:br>
              <a:rPr lang="ru-RU" sz="2000" dirty="0">
                <a:effectLst/>
                <a:latin typeface="Arial" charset="0"/>
              </a:rPr>
            </a:br>
            <a:r>
              <a:rPr lang="ru-RU" sz="2000" dirty="0">
                <a:effectLst/>
                <a:latin typeface="Arial" charset="0"/>
              </a:rPr>
              <a:t>вопрос</a:t>
            </a:r>
          </a:p>
        </p:txBody>
      </p:sp>
      <p:sp>
        <p:nvSpPr>
          <p:cNvPr id="5" name="Oval 22"/>
          <p:cNvSpPr>
            <a:spLocks noChangeArrowheads="1"/>
          </p:cNvSpPr>
          <p:nvPr/>
        </p:nvSpPr>
        <p:spPr bwMode="auto">
          <a:xfrm rot="17934981">
            <a:off x="4080669" y="2664619"/>
            <a:ext cx="2466975" cy="8810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 dirty="0">
                <a:effectLst/>
                <a:latin typeface="Arial" charset="0"/>
              </a:rPr>
              <a:t>Простой</a:t>
            </a:r>
            <a:br>
              <a:rPr lang="ru-RU" sz="2000" dirty="0">
                <a:effectLst/>
                <a:latin typeface="Arial" charset="0"/>
              </a:rPr>
            </a:br>
            <a:r>
              <a:rPr lang="ru-RU" sz="2000" dirty="0">
                <a:effectLst/>
                <a:latin typeface="Arial" charset="0"/>
              </a:rPr>
              <a:t>вопрос</a:t>
            </a:r>
          </a:p>
        </p:txBody>
      </p:sp>
      <p:sp>
        <p:nvSpPr>
          <p:cNvPr id="6" name="Oval 23"/>
          <p:cNvSpPr>
            <a:spLocks noChangeArrowheads="1"/>
          </p:cNvSpPr>
          <p:nvPr/>
        </p:nvSpPr>
        <p:spPr bwMode="auto">
          <a:xfrm rot="21547392">
            <a:off x="4729163" y="3751263"/>
            <a:ext cx="2530475" cy="8588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 dirty="0">
                <a:effectLst/>
                <a:latin typeface="Arial" charset="0"/>
              </a:rPr>
              <a:t>Уточняющий</a:t>
            </a:r>
            <a:br>
              <a:rPr lang="ru-RU" sz="2000" dirty="0">
                <a:effectLst/>
                <a:latin typeface="Arial" charset="0"/>
              </a:rPr>
            </a:br>
            <a:r>
              <a:rPr lang="ru-RU" sz="2000" dirty="0">
                <a:effectLst/>
                <a:latin typeface="Arial" charset="0"/>
              </a:rPr>
              <a:t>вопрос</a:t>
            </a:r>
          </a:p>
        </p:txBody>
      </p:sp>
      <p:sp>
        <p:nvSpPr>
          <p:cNvPr id="7" name="Oval 24"/>
          <p:cNvSpPr>
            <a:spLocks noChangeArrowheads="1"/>
          </p:cNvSpPr>
          <p:nvPr/>
        </p:nvSpPr>
        <p:spPr bwMode="auto">
          <a:xfrm rot="3547392">
            <a:off x="4114800" y="4852988"/>
            <a:ext cx="2530475" cy="860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>
                <a:effectLst/>
                <a:latin typeface="Arial" charset="0"/>
              </a:rPr>
              <a:t>Оценочный</a:t>
            </a:r>
            <a:br>
              <a:rPr lang="ru-RU" sz="2000">
                <a:effectLst/>
                <a:latin typeface="Arial" charset="0"/>
              </a:rPr>
            </a:br>
            <a:r>
              <a:rPr lang="ru-RU" sz="2000">
                <a:effectLst/>
                <a:latin typeface="Arial" charset="0"/>
              </a:rPr>
              <a:t>вопрос</a:t>
            </a:r>
          </a:p>
        </p:txBody>
      </p:sp>
      <p:sp>
        <p:nvSpPr>
          <p:cNvPr id="8" name="Oval 25"/>
          <p:cNvSpPr>
            <a:spLocks noChangeArrowheads="1"/>
          </p:cNvSpPr>
          <p:nvPr/>
        </p:nvSpPr>
        <p:spPr bwMode="auto">
          <a:xfrm rot="17947392">
            <a:off x="2863056" y="4850607"/>
            <a:ext cx="2466975" cy="8810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 dirty="0">
                <a:effectLst/>
                <a:latin typeface="Arial" charset="0"/>
              </a:rPr>
              <a:t>Творческий</a:t>
            </a:r>
            <a:br>
              <a:rPr lang="ru-RU" sz="2000" dirty="0">
                <a:effectLst/>
                <a:latin typeface="Arial" charset="0"/>
              </a:rPr>
            </a:br>
            <a:r>
              <a:rPr lang="ru-RU" sz="2000" dirty="0">
                <a:effectLst/>
                <a:latin typeface="Arial" charset="0"/>
              </a:rPr>
              <a:t>вопрос</a:t>
            </a:r>
          </a:p>
        </p:txBody>
      </p:sp>
      <p:sp>
        <p:nvSpPr>
          <p:cNvPr id="9" name="Oval 26"/>
          <p:cNvSpPr>
            <a:spLocks noChangeArrowheads="1"/>
          </p:cNvSpPr>
          <p:nvPr/>
        </p:nvSpPr>
        <p:spPr bwMode="auto">
          <a:xfrm rot="21547392">
            <a:off x="2084388" y="3786188"/>
            <a:ext cx="2530475" cy="860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2000" dirty="0">
                <a:effectLst/>
                <a:latin typeface="Arial" charset="0"/>
              </a:rPr>
              <a:t>Вопрос</a:t>
            </a:r>
            <a:br>
              <a:rPr lang="ru-RU" sz="2000" dirty="0">
                <a:effectLst/>
                <a:latin typeface="Arial" charset="0"/>
              </a:rPr>
            </a:br>
            <a:r>
              <a:rPr lang="ru-RU" sz="2000" dirty="0">
                <a:effectLst/>
                <a:latin typeface="Arial" charset="0"/>
              </a:rPr>
              <a:t>интерпретация</a:t>
            </a:r>
          </a:p>
        </p:txBody>
      </p:sp>
      <p:sp>
        <p:nvSpPr>
          <p:cNvPr id="10" name="Oval 28"/>
          <p:cNvSpPr>
            <a:spLocks noChangeArrowheads="1"/>
          </p:cNvSpPr>
          <p:nvPr/>
        </p:nvSpPr>
        <p:spPr bwMode="auto">
          <a:xfrm rot="21415570">
            <a:off x="4329113" y="3814763"/>
            <a:ext cx="765175" cy="7461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ru-RU" sz="7200" dirty="0">
                <a:effectLst/>
                <a:latin typeface="Arial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2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64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32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120"/>
                            </p:stCondLst>
                            <p:childTnLst>
                              <p:par>
                                <p:cTn id="4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Ромашка </a:t>
            </a:r>
            <a:r>
              <a:rPr lang="ru-RU" sz="4800" b="1" dirty="0" err="1" smtClean="0">
                <a:solidFill>
                  <a:srgbClr val="FFFF00"/>
                </a:solidFill>
              </a:rPr>
              <a:t>Блума</a:t>
            </a:r>
            <a:endParaRPr lang="ru-RU" sz="4800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363272" cy="460851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ru-RU" sz="3600" b="1" dirty="0" smtClean="0"/>
              <a:t>Простые вопросы</a:t>
            </a:r>
            <a:r>
              <a:rPr lang="ru-RU" sz="4000" dirty="0" smtClean="0"/>
              <a:t> </a:t>
            </a:r>
            <a:r>
              <a:rPr lang="ru-RU" dirty="0" smtClean="0"/>
              <a:t>(фактические вопросы) </a:t>
            </a:r>
            <a:r>
              <a:rPr lang="ru-RU" b="1" dirty="0" smtClean="0"/>
              <a:t>–</a:t>
            </a:r>
            <a:r>
              <a:rPr lang="ru-RU" dirty="0" smtClean="0"/>
              <a:t> требуют знания фактического материала </a:t>
            </a:r>
            <a:r>
              <a:rPr lang="ru-RU" dirty="0" smtClean="0"/>
              <a:t>и </a:t>
            </a:r>
            <a:r>
              <a:rPr lang="ru-RU" dirty="0" smtClean="0"/>
              <a:t>ориентированы на работу памяти</a:t>
            </a:r>
          </a:p>
          <a:p>
            <a:pPr>
              <a:lnSpc>
                <a:spcPct val="80000"/>
              </a:lnSpc>
            </a:pPr>
            <a:r>
              <a:rPr lang="ru-RU" sz="3600" b="1" dirty="0" smtClean="0"/>
              <a:t>Уточняющие вопросы</a:t>
            </a:r>
            <a:r>
              <a:rPr lang="ru-RU" dirty="0" smtClean="0"/>
              <a:t> </a:t>
            </a:r>
            <a:r>
              <a:rPr lang="ru-RU" b="1" dirty="0" smtClean="0"/>
              <a:t>–</a:t>
            </a:r>
            <a:r>
              <a:rPr lang="ru-RU" dirty="0" smtClean="0"/>
              <a:t> «насколько я понял….», «правильно ли я Вас поняла, что…»</a:t>
            </a:r>
          </a:p>
          <a:p>
            <a:pPr>
              <a:lnSpc>
                <a:spcPct val="80000"/>
              </a:lnSpc>
            </a:pPr>
            <a:r>
              <a:rPr lang="ru-RU" sz="3600" b="1" dirty="0" smtClean="0"/>
              <a:t>Интерпретирующие</a:t>
            </a:r>
            <a:r>
              <a:rPr lang="ru-RU" dirty="0" smtClean="0"/>
              <a:t> </a:t>
            </a:r>
            <a:r>
              <a:rPr lang="ru-RU" sz="3600" b="1" dirty="0" smtClean="0"/>
              <a:t>вопросы </a:t>
            </a:r>
            <a:r>
              <a:rPr lang="ru-RU" dirty="0" smtClean="0"/>
              <a:t>(объясняющие) </a:t>
            </a:r>
            <a:r>
              <a:rPr lang="ru-RU" b="1" dirty="0" smtClean="0"/>
              <a:t>–</a:t>
            </a:r>
            <a:r>
              <a:rPr lang="ru-RU" sz="3600" b="1" dirty="0" smtClean="0"/>
              <a:t> </a:t>
            </a:r>
            <a:r>
              <a:rPr lang="ru-RU" dirty="0" smtClean="0"/>
              <a:t>побуждая учеников к интерпретации, мы учим их навыкам осознания причин тех или иных поступков или мнений (почему?)</a:t>
            </a:r>
          </a:p>
          <a:p>
            <a:pPr>
              <a:lnSpc>
                <a:spcPct val="80000"/>
              </a:lnSpc>
            </a:pPr>
            <a:r>
              <a:rPr lang="ru-RU" sz="3600" b="1" dirty="0" smtClean="0"/>
              <a:t>Оценочные вопросы</a:t>
            </a:r>
            <a:r>
              <a:rPr lang="ru-RU" b="1" dirty="0" smtClean="0"/>
              <a:t> </a:t>
            </a:r>
            <a:r>
              <a:rPr lang="ru-RU" dirty="0" smtClean="0"/>
              <a:t>(сравнение) </a:t>
            </a:r>
            <a:r>
              <a:rPr lang="ru-RU" b="1" dirty="0" smtClean="0"/>
              <a:t>–</a:t>
            </a:r>
            <a:r>
              <a:rPr lang="ru-RU" dirty="0" smtClean="0"/>
              <a:t> необходимо использовать, когда вы слышите, что кто-либо из учеников выражает соседу по парте свое недовольство или удовольствие от произошедшего на уроке</a:t>
            </a:r>
            <a:endParaRPr lang="ru-RU" b="1" dirty="0" smtClean="0"/>
          </a:p>
          <a:p>
            <a:pPr>
              <a:lnSpc>
                <a:spcPct val="80000"/>
              </a:lnSpc>
            </a:pPr>
            <a:r>
              <a:rPr lang="ru-RU" sz="3600" b="1" dirty="0" smtClean="0"/>
              <a:t>Творческие вопросы</a:t>
            </a:r>
            <a:r>
              <a:rPr lang="ru-RU" b="1" dirty="0" smtClean="0"/>
              <a:t> </a:t>
            </a:r>
            <a:r>
              <a:rPr lang="ru-RU" dirty="0" smtClean="0"/>
              <a:t>(прогноз) </a:t>
            </a:r>
            <a:r>
              <a:rPr lang="ru-RU" b="1" dirty="0" smtClean="0"/>
              <a:t>–</a:t>
            </a:r>
            <a:r>
              <a:rPr lang="ru-RU" dirty="0" smtClean="0"/>
              <a:t> «Как вы думаете</a:t>
            </a:r>
            <a:r>
              <a:rPr lang="ru-RU" b="1" dirty="0" smtClean="0"/>
              <a:t>, </a:t>
            </a:r>
            <a:r>
              <a:rPr lang="ru-RU" dirty="0" smtClean="0"/>
              <a:t>что произойдет дальше…?»</a:t>
            </a:r>
            <a:endParaRPr lang="ru-RU" b="1" dirty="0" smtClean="0"/>
          </a:p>
          <a:p>
            <a:pPr>
              <a:lnSpc>
                <a:spcPct val="80000"/>
              </a:lnSpc>
            </a:pPr>
            <a:r>
              <a:rPr lang="ru-RU" sz="3600" b="1" dirty="0" smtClean="0"/>
              <a:t>Практические вопросы </a:t>
            </a:r>
            <a:r>
              <a:rPr lang="ru-RU" b="1" dirty="0" smtClean="0"/>
              <a:t>–</a:t>
            </a:r>
            <a:r>
              <a:rPr lang="ru-RU" dirty="0" smtClean="0"/>
              <a:t> «Как мы можем…?» «Как поступили бы вы…?»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FF00"/>
                </a:solidFill>
              </a:rPr>
              <a:t>Кластеры (гроздья)</a:t>
            </a:r>
            <a:endParaRPr lang="ru-RU" sz="5400" b="1" dirty="0">
              <a:solidFill>
                <a:srgbClr val="FFFF00"/>
              </a:solidFill>
            </a:endParaRPr>
          </a:p>
        </p:txBody>
      </p:sp>
      <p:grpSp>
        <p:nvGrpSpPr>
          <p:cNvPr id="10" name="Group 46"/>
          <p:cNvGrpSpPr>
            <a:grpSpLocks/>
          </p:cNvGrpSpPr>
          <p:nvPr/>
        </p:nvGrpSpPr>
        <p:grpSpPr bwMode="auto">
          <a:xfrm flipH="1" flipV="1">
            <a:off x="5652120" y="1772816"/>
            <a:ext cx="2195512" cy="1766888"/>
            <a:chOff x="884" y="2341"/>
            <a:chExt cx="1497" cy="1360"/>
          </a:xfrm>
        </p:grpSpPr>
        <p:grpSp>
          <p:nvGrpSpPr>
            <p:cNvPr id="11" name="Group 47"/>
            <p:cNvGrpSpPr>
              <a:grpSpLocks/>
            </p:cNvGrpSpPr>
            <p:nvPr/>
          </p:nvGrpSpPr>
          <p:grpSpPr bwMode="auto">
            <a:xfrm flipV="1">
              <a:off x="884" y="2976"/>
              <a:ext cx="1179" cy="725"/>
              <a:chOff x="612" y="346"/>
              <a:chExt cx="1179" cy="725"/>
            </a:xfrm>
          </p:grpSpPr>
          <p:sp>
            <p:nvSpPr>
              <p:cNvPr id="13" name="Oval 48"/>
              <p:cNvSpPr>
                <a:spLocks noChangeArrowheads="1"/>
              </p:cNvSpPr>
              <p:nvPr/>
            </p:nvSpPr>
            <p:spPr bwMode="auto">
              <a:xfrm>
                <a:off x="612" y="662"/>
                <a:ext cx="1179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4" name="Line 49"/>
              <p:cNvSpPr>
                <a:spLocks noChangeShapeType="1"/>
              </p:cNvSpPr>
              <p:nvPr/>
            </p:nvSpPr>
            <p:spPr bwMode="auto">
              <a:xfrm>
                <a:off x="748" y="346"/>
                <a:ext cx="454" cy="3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Line 50"/>
              <p:cNvSpPr>
                <a:spLocks noChangeShapeType="1"/>
              </p:cNvSpPr>
              <p:nvPr/>
            </p:nvSpPr>
            <p:spPr bwMode="auto">
              <a:xfrm flipV="1">
                <a:off x="1202" y="436"/>
                <a:ext cx="227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2" name="Line 51"/>
            <p:cNvSpPr>
              <a:spLocks noChangeShapeType="1"/>
            </p:cNvSpPr>
            <p:nvPr/>
          </p:nvSpPr>
          <p:spPr bwMode="auto">
            <a:xfrm flipV="1">
              <a:off x="1474" y="2341"/>
              <a:ext cx="907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6" name="Oval 27"/>
          <p:cNvSpPr>
            <a:spLocks noChangeArrowheads="1"/>
          </p:cNvSpPr>
          <p:nvPr/>
        </p:nvSpPr>
        <p:spPr bwMode="auto">
          <a:xfrm>
            <a:off x="2699792" y="3429000"/>
            <a:ext cx="3525837" cy="1120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ru-RU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23" name="Group 40"/>
          <p:cNvGrpSpPr>
            <a:grpSpLocks/>
          </p:cNvGrpSpPr>
          <p:nvPr/>
        </p:nvGrpSpPr>
        <p:grpSpPr bwMode="auto">
          <a:xfrm flipV="1">
            <a:off x="1259632" y="1772816"/>
            <a:ext cx="2195513" cy="1766887"/>
            <a:chOff x="884" y="2341"/>
            <a:chExt cx="1497" cy="1360"/>
          </a:xfrm>
        </p:grpSpPr>
        <p:grpSp>
          <p:nvGrpSpPr>
            <p:cNvPr id="24" name="Group 41"/>
            <p:cNvGrpSpPr>
              <a:grpSpLocks/>
            </p:cNvGrpSpPr>
            <p:nvPr/>
          </p:nvGrpSpPr>
          <p:grpSpPr bwMode="auto">
            <a:xfrm flipV="1">
              <a:off x="884" y="2976"/>
              <a:ext cx="1179" cy="725"/>
              <a:chOff x="612" y="346"/>
              <a:chExt cx="1179" cy="725"/>
            </a:xfrm>
          </p:grpSpPr>
          <p:sp>
            <p:nvSpPr>
              <p:cNvPr id="26" name="Oval 42"/>
              <p:cNvSpPr>
                <a:spLocks noChangeArrowheads="1"/>
              </p:cNvSpPr>
              <p:nvPr/>
            </p:nvSpPr>
            <p:spPr bwMode="auto">
              <a:xfrm>
                <a:off x="612" y="662"/>
                <a:ext cx="1179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27" name="Line 43"/>
              <p:cNvSpPr>
                <a:spLocks noChangeShapeType="1"/>
              </p:cNvSpPr>
              <p:nvPr/>
            </p:nvSpPr>
            <p:spPr bwMode="auto">
              <a:xfrm>
                <a:off x="748" y="346"/>
                <a:ext cx="454" cy="3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Line 44"/>
              <p:cNvSpPr>
                <a:spLocks noChangeShapeType="1"/>
              </p:cNvSpPr>
              <p:nvPr/>
            </p:nvSpPr>
            <p:spPr bwMode="auto">
              <a:xfrm flipV="1">
                <a:off x="1202" y="436"/>
                <a:ext cx="227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25" name="Line 45"/>
            <p:cNvSpPr>
              <a:spLocks noChangeShapeType="1"/>
            </p:cNvSpPr>
            <p:nvPr/>
          </p:nvSpPr>
          <p:spPr bwMode="auto">
            <a:xfrm flipV="1">
              <a:off x="1474" y="2341"/>
              <a:ext cx="907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1331640" y="4509120"/>
            <a:ext cx="2195513" cy="1766887"/>
            <a:chOff x="884" y="2341"/>
            <a:chExt cx="1497" cy="1360"/>
          </a:xfrm>
        </p:grpSpPr>
        <p:grpSp>
          <p:nvGrpSpPr>
            <p:cNvPr id="30" name="Group 29"/>
            <p:cNvGrpSpPr>
              <a:grpSpLocks/>
            </p:cNvGrpSpPr>
            <p:nvPr/>
          </p:nvGrpSpPr>
          <p:grpSpPr bwMode="auto">
            <a:xfrm flipV="1">
              <a:off x="884" y="2976"/>
              <a:ext cx="1179" cy="725"/>
              <a:chOff x="612" y="346"/>
              <a:chExt cx="1179" cy="725"/>
            </a:xfrm>
          </p:grpSpPr>
          <p:sp>
            <p:nvSpPr>
              <p:cNvPr id="32" name="Oval 30"/>
              <p:cNvSpPr>
                <a:spLocks noChangeArrowheads="1"/>
              </p:cNvSpPr>
              <p:nvPr/>
            </p:nvSpPr>
            <p:spPr bwMode="auto">
              <a:xfrm>
                <a:off x="612" y="662"/>
                <a:ext cx="1179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>
                  <a:defRPr/>
                </a:pPr>
                <a:endParaRPr lang="ru-RU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3" name="Line 31"/>
              <p:cNvSpPr>
                <a:spLocks noChangeShapeType="1"/>
              </p:cNvSpPr>
              <p:nvPr/>
            </p:nvSpPr>
            <p:spPr bwMode="auto">
              <a:xfrm>
                <a:off x="748" y="346"/>
                <a:ext cx="454" cy="3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/>
            </p:nvSpPr>
            <p:spPr bwMode="auto">
              <a:xfrm flipV="1">
                <a:off x="1202" y="436"/>
                <a:ext cx="227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1" name="Line 33"/>
            <p:cNvSpPr>
              <a:spLocks noChangeShapeType="1"/>
            </p:cNvSpPr>
            <p:nvPr/>
          </p:nvSpPr>
          <p:spPr bwMode="auto">
            <a:xfrm flipV="1">
              <a:off x="1474" y="2341"/>
              <a:ext cx="907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 flipH="1">
            <a:off x="5364088" y="4509120"/>
            <a:ext cx="2195512" cy="1766888"/>
            <a:chOff x="884" y="2341"/>
            <a:chExt cx="1497" cy="1360"/>
          </a:xfrm>
        </p:grpSpPr>
        <p:grpSp>
          <p:nvGrpSpPr>
            <p:cNvPr id="36" name="Group 35"/>
            <p:cNvGrpSpPr>
              <a:grpSpLocks/>
            </p:cNvGrpSpPr>
            <p:nvPr/>
          </p:nvGrpSpPr>
          <p:grpSpPr bwMode="auto">
            <a:xfrm flipV="1">
              <a:off x="884" y="2976"/>
              <a:ext cx="1179" cy="725"/>
              <a:chOff x="612" y="346"/>
              <a:chExt cx="1179" cy="725"/>
            </a:xfrm>
          </p:grpSpPr>
          <p:sp>
            <p:nvSpPr>
              <p:cNvPr id="38" name="Oval 36"/>
              <p:cNvSpPr>
                <a:spLocks noChangeArrowheads="1"/>
              </p:cNvSpPr>
              <p:nvPr/>
            </p:nvSpPr>
            <p:spPr bwMode="auto">
              <a:xfrm>
                <a:off x="612" y="662"/>
                <a:ext cx="1179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>
                  <a:defRPr/>
                </a:pPr>
                <a:endParaRPr lang="ru-RU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39" name="Line 37"/>
              <p:cNvSpPr>
                <a:spLocks noChangeShapeType="1"/>
              </p:cNvSpPr>
              <p:nvPr/>
            </p:nvSpPr>
            <p:spPr bwMode="auto">
              <a:xfrm>
                <a:off x="748" y="346"/>
                <a:ext cx="454" cy="3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/>
            </p:nvSpPr>
            <p:spPr bwMode="auto">
              <a:xfrm flipV="1">
                <a:off x="1202" y="436"/>
                <a:ext cx="227" cy="2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7" name="Line 39"/>
            <p:cNvSpPr>
              <a:spLocks noChangeShapeType="1"/>
            </p:cNvSpPr>
            <p:nvPr/>
          </p:nvSpPr>
          <p:spPr bwMode="auto">
            <a:xfrm flipV="1">
              <a:off x="1474" y="2341"/>
              <a:ext cx="907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Визуальные формы организации изучения материала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Прием «Выглядит, как…», «Звучит, как</a:t>
            </a:r>
            <a:r>
              <a:rPr lang="ru-RU" b="1" dirty="0" smtClean="0"/>
              <a:t>…»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2348880"/>
          <a:ext cx="8064896" cy="398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1936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Выглядит, как…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Звучит как…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Часы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Конвейер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Ступеньки лестницы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Яркая картина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«Это ново!»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«Это интересно!»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Песня: куплет, припев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49694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4400" b="1" dirty="0" smtClean="0">
                <a:solidFill>
                  <a:srgbClr val="FFFF00"/>
                </a:solidFill>
              </a:rPr>
              <a:t>КРИТИЧЕСКОЕ МЫШЛЕНИЕ –</a:t>
            </a:r>
          </a:p>
          <a:p>
            <a:pPr>
              <a:lnSpc>
                <a:spcPct val="90000"/>
              </a:lnSpc>
              <a:buNone/>
            </a:pPr>
            <a:endParaRPr lang="ru-RU" dirty="0" smtClean="0"/>
          </a:p>
          <a:p>
            <a:pPr>
              <a:lnSpc>
                <a:spcPct val="90000"/>
              </a:lnSpc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это естественный способ взаимодействия с идеями и информацией. </a:t>
            </a:r>
          </a:p>
          <a:p>
            <a:pPr>
              <a:lnSpc>
                <a:spcPct val="90000"/>
              </a:lnSpc>
              <a:buNone/>
            </a:pPr>
            <a:endParaRPr lang="en-US" sz="3200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Необходимо умение не только овладеть информацией, но и критически ее оценить, осмыслить, применить</a:t>
            </a:r>
          </a:p>
          <a:p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КРИТИЧЕСКОЕ МЫШЛЕНИЕ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/>
              <a:t>ОПОРНЫЕ СИГНАЛЫ</a:t>
            </a:r>
          </a:p>
          <a:p>
            <a:endParaRPr lang="ru-RU" sz="3200" dirty="0" smtClean="0"/>
          </a:p>
          <a:p>
            <a:r>
              <a:rPr lang="ru-RU" sz="3200" dirty="0" smtClean="0"/>
              <a:t>СХЕМЫ</a:t>
            </a:r>
          </a:p>
          <a:p>
            <a:endParaRPr lang="ru-RU" sz="3200" dirty="0" smtClean="0"/>
          </a:p>
          <a:p>
            <a:r>
              <a:rPr lang="ru-RU" sz="3200" dirty="0" smtClean="0"/>
              <a:t>ЛОГИКО-СМЫСЛОВЫЕ МОДЕЛИ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FF00"/>
                </a:solidFill>
              </a:rPr>
              <a:t>«ДЕРЕВО ПРЕДСКАЗАНИЙ»</a:t>
            </a:r>
            <a:endParaRPr lang="ru-RU" sz="4800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 smtClean="0"/>
              <a:t>Сама </a:t>
            </a:r>
            <a:r>
              <a:rPr lang="ru-RU" sz="3600" b="1" dirty="0" smtClean="0"/>
              <a:t>ТЕМА</a:t>
            </a:r>
            <a:r>
              <a:rPr lang="ru-RU" sz="3600" dirty="0" smtClean="0"/>
              <a:t> - это «ствол дерева»</a:t>
            </a:r>
          </a:p>
          <a:p>
            <a:endParaRPr lang="ru-RU" dirty="0"/>
          </a:p>
        </p:txBody>
      </p:sp>
      <p:sp>
        <p:nvSpPr>
          <p:cNvPr id="4" name="Rectangle 5" descr="Водяные лилии"/>
          <p:cNvSpPr>
            <a:spLocks noChangeArrowheads="1"/>
          </p:cNvSpPr>
          <p:nvPr/>
        </p:nvSpPr>
        <p:spPr bwMode="auto">
          <a:xfrm>
            <a:off x="3779838" y="2205038"/>
            <a:ext cx="2270125" cy="792162"/>
          </a:xfrm>
          <a:prstGeom prst="rect">
            <a:avLst/>
          </a:prstGeom>
          <a:blipFill dpi="0" rotWithShape="0">
            <a:blip r:embed="rId2" cstate="print">
              <a:alphaModFix amt="50000"/>
            </a:blip>
            <a:srcRect/>
            <a:stretch>
              <a:fillRect/>
            </a:stretch>
          </a:blip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852936"/>
            <a:ext cx="59114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«Листочки» - это </a:t>
            </a:r>
            <a:r>
              <a:rPr lang="ru-RU" sz="3600" b="1" dirty="0" smtClean="0"/>
              <a:t>ПРОГНОЗ</a:t>
            </a:r>
          </a:p>
        </p:txBody>
      </p:sp>
      <p:sp>
        <p:nvSpPr>
          <p:cNvPr id="6" name="Rectangle 6" descr="Водяные лилии"/>
          <p:cNvSpPr>
            <a:spLocks noChangeArrowheads="1"/>
          </p:cNvSpPr>
          <p:nvPr/>
        </p:nvSpPr>
        <p:spPr bwMode="auto">
          <a:xfrm>
            <a:off x="862013" y="3500438"/>
            <a:ext cx="2270125" cy="792162"/>
          </a:xfrm>
          <a:prstGeom prst="rect">
            <a:avLst/>
          </a:prstGeom>
          <a:blipFill dpi="0" rotWithShape="0">
            <a:blip r:embed="rId2" cstate="print">
              <a:alphaModFix amt="50000"/>
            </a:blip>
            <a:srcRect/>
            <a:stretch>
              <a:fillRect/>
            </a:stretch>
          </a:blip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" name="Rectangle 7" descr="Водяные лилии"/>
          <p:cNvSpPr>
            <a:spLocks noChangeArrowheads="1"/>
          </p:cNvSpPr>
          <p:nvPr/>
        </p:nvSpPr>
        <p:spPr bwMode="auto">
          <a:xfrm>
            <a:off x="6588125" y="3500438"/>
            <a:ext cx="2270125" cy="792162"/>
          </a:xfrm>
          <a:prstGeom prst="rect">
            <a:avLst/>
          </a:prstGeom>
          <a:blipFill dpi="0" rotWithShape="0">
            <a:blip r:embed="rId2" cstate="print">
              <a:alphaModFix amt="50000"/>
            </a:blip>
            <a:srcRect/>
            <a:stretch>
              <a:fillRect/>
            </a:stretch>
          </a:blip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" name="Rectangle 4" descr="680030"/>
          <p:cNvSpPr>
            <a:spLocks noChangeArrowheads="1"/>
          </p:cNvSpPr>
          <p:nvPr/>
        </p:nvSpPr>
        <p:spPr bwMode="auto">
          <a:xfrm>
            <a:off x="3706813" y="5445125"/>
            <a:ext cx="2270125" cy="1152525"/>
          </a:xfrm>
          <a:prstGeom prst="rect">
            <a:avLst/>
          </a:prstGeom>
          <a:blipFill dpi="0" rotWithShape="0">
            <a:blip r:embed="rId3" cstate="print">
              <a:alphaModFix amt="50000"/>
            </a:blip>
            <a:srcRect/>
            <a:stretch>
              <a:fillRect/>
            </a:stretch>
          </a:blip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4509120"/>
            <a:ext cx="91734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Веточки» - это </a:t>
            </a:r>
            <a:r>
              <a:rPr lang="ru-RU" sz="3600" b="1" dirty="0" smtClean="0"/>
              <a:t>АРГУМЕНТЫ</a:t>
            </a:r>
            <a:r>
              <a:rPr lang="ru-RU" sz="3600" dirty="0" smtClean="0"/>
              <a:t>, обоснования </a:t>
            </a:r>
            <a:endParaRPr lang="ru-RU" sz="3600" dirty="0"/>
          </a:p>
        </p:txBody>
      </p:sp>
      <p:cxnSp>
        <p:nvCxnSpPr>
          <p:cNvPr id="15" name="Прямая соединительная линия 14"/>
          <p:cNvCxnSpPr>
            <a:stCxn id="9" idx="0"/>
          </p:cNvCxnSpPr>
          <p:nvPr/>
        </p:nvCxnSpPr>
        <p:spPr>
          <a:xfrm flipH="1" flipV="1">
            <a:off x="4788024" y="3068960"/>
            <a:ext cx="53852" cy="2376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9" idx="3"/>
            <a:endCxn id="7" idx="2"/>
          </p:cNvCxnSpPr>
          <p:nvPr/>
        </p:nvCxnSpPr>
        <p:spPr>
          <a:xfrm flipV="1">
            <a:off x="5976938" y="4292600"/>
            <a:ext cx="1746250" cy="1728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9" idx="1"/>
            <a:endCxn id="6" idx="2"/>
          </p:cNvCxnSpPr>
          <p:nvPr/>
        </p:nvCxnSpPr>
        <p:spPr>
          <a:xfrm flipH="1" flipV="1">
            <a:off x="1997076" y="4292600"/>
            <a:ext cx="1709737" cy="1728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FF00"/>
                </a:solidFill>
              </a:rPr>
              <a:t>«Оценочное </a:t>
            </a:r>
            <a:r>
              <a:rPr lang="ru-RU" sz="4800" b="1" dirty="0" smtClean="0">
                <a:solidFill>
                  <a:srgbClr val="FFFF00"/>
                </a:solidFill>
              </a:rPr>
              <a:t>окно»</a:t>
            </a:r>
            <a:endParaRPr lang="ru-RU" sz="4800" b="1" dirty="0">
              <a:solidFill>
                <a:srgbClr val="FFFF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0" y="1600200"/>
          <a:ext cx="9144000" cy="4637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970558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Сразу могу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применить</a:t>
                      </a:r>
                      <a:endParaRPr lang="ru-RU" sz="4800" dirty="0"/>
                    </a:p>
                  </a:txBody>
                  <a:tcPr/>
                </a:tc>
              </a:tr>
              <a:tr h="1833277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Совсем непонятно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Хорошо понятно</a:t>
                      </a:r>
                      <a:endParaRPr lang="ru-RU" sz="4800" dirty="0"/>
                    </a:p>
                  </a:txBody>
                  <a:tcPr/>
                </a:tc>
              </a:tr>
              <a:tr h="1833277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Никогда</a:t>
                      </a:r>
                      <a:r>
                        <a:rPr lang="ru-RU" sz="4800" baseline="0" dirty="0" smtClean="0"/>
                        <a:t> не смогу</a:t>
                      </a:r>
                      <a:endParaRPr lang="ru-RU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/>
                        <a:t>применить</a:t>
                      </a:r>
                      <a:endParaRPr lang="ru-RU" sz="4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rgbClr val="FFFF00"/>
                </a:solidFill>
              </a:rPr>
              <a:t>ПМИ (Плюс –Минус –Интересно)</a:t>
            </a:r>
            <a:br>
              <a:rPr lang="ru-RU" sz="4400" b="1" dirty="0" smtClean="0">
                <a:solidFill>
                  <a:srgbClr val="FFFF00"/>
                </a:solidFill>
              </a:rPr>
            </a:br>
            <a:r>
              <a:rPr lang="ru-RU" sz="4400" b="1" dirty="0" smtClean="0">
                <a:solidFill>
                  <a:srgbClr val="FFFF00"/>
                </a:solidFill>
              </a:rPr>
              <a:t>автор Эдвард де </a:t>
            </a:r>
            <a:r>
              <a:rPr lang="ru-RU" sz="4400" b="1" dirty="0" err="1" smtClean="0">
                <a:solidFill>
                  <a:srgbClr val="FFFF00"/>
                </a:solidFill>
              </a:rPr>
              <a:t>Боно</a:t>
            </a:r>
            <a:endParaRPr lang="ru-RU" sz="4400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«Плюс»</a:t>
            </a:r>
            <a:r>
              <a:rPr lang="ru-RU" sz="3200" dirty="0" smtClean="0"/>
              <a:t> </a:t>
            </a:r>
            <a:r>
              <a:rPr lang="ru-RU" sz="3200" b="1" dirty="0" smtClean="0"/>
              <a:t>(+)</a:t>
            </a:r>
            <a:r>
              <a:rPr lang="ru-RU" sz="3200" dirty="0" smtClean="0"/>
              <a:t> записываем те факты, которые могут отвечать на вопрос «Что хорошего?» </a:t>
            </a:r>
          </a:p>
          <a:p>
            <a:r>
              <a:rPr lang="ru-RU" sz="3200" b="1" dirty="0" smtClean="0"/>
              <a:t>«Минус» (-)</a:t>
            </a:r>
            <a:r>
              <a:rPr lang="ru-RU" sz="3200" dirty="0" smtClean="0"/>
              <a:t> записываем все те факты и мысли, которые могут отвечать на вопрос «Что в этом плохого?»</a:t>
            </a:r>
          </a:p>
          <a:p>
            <a:r>
              <a:rPr lang="ru-RU" sz="3200" b="1" dirty="0" smtClean="0"/>
              <a:t>«?» </a:t>
            </a:r>
            <a:r>
              <a:rPr lang="ru-RU" sz="3200" dirty="0" smtClean="0"/>
              <a:t>- предназначается для записи различных интересующих ученика фактов и мыслей </a:t>
            </a:r>
          </a:p>
          <a:p>
            <a:pPr>
              <a:buNone/>
            </a:pPr>
            <a:r>
              <a:rPr lang="ru-RU" sz="3200" dirty="0" smtClean="0"/>
              <a:t>     «Что в этом интересного?»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3407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Таблица Донны </a:t>
            </a:r>
            <a:r>
              <a:rPr lang="ru-RU" b="1" dirty="0" err="1" smtClean="0">
                <a:solidFill>
                  <a:srgbClr val="FFFF00"/>
                </a:solidFill>
              </a:rPr>
              <a:t>Огл</a:t>
            </a:r>
            <a:r>
              <a:rPr lang="ru-RU" b="1" dirty="0" smtClean="0">
                <a:solidFill>
                  <a:srgbClr val="FFFF00"/>
                </a:solidFill>
              </a:rPr>
              <a:t/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>«Знаю – Хочу знать – Узнал» (ЗХУ)</a:t>
            </a:r>
            <a:endParaRPr lang="ru-RU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3" y="1340769"/>
          <a:ext cx="8784974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5"/>
                <a:gridCol w="3085273"/>
                <a:gridCol w="2675366"/>
              </a:tblGrid>
              <a:tr h="1872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что мы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знаем</a:t>
                      </a:r>
                      <a:endParaRPr lang="ru-RU" sz="24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Х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что мы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хотим узнать</a:t>
                      </a:r>
                    </a:p>
                    <a:p>
                      <a:endParaRPr lang="ru-RU" sz="24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что мы узнали и что нам осталось узнать</a:t>
                      </a:r>
                    </a:p>
                    <a:p>
                      <a:endParaRPr lang="ru-RU" dirty="0"/>
                    </a:p>
                  </a:txBody>
                  <a:tcPr marL="86360" marR="8636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3356992"/>
          <a:ext cx="8784976" cy="3616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536504"/>
              </a:tblGrid>
              <a:tr h="10892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У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что мы узнали и что нам осталось узнать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Источники, из которых мы намерены получить информацию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</a:tr>
              <a:tr h="23667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FF00"/>
                </a:solidFill>
              </a:rPr>
              <a:t>«Бортовые журналы»</a:t>
            </a:r>
            <a:endParaRPr lang="ru-RU" sz="4800" b="1" dirty="0">
              <a:solidFill>
                <a:srgbClr val="FFFF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527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2341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Что мне известно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 данной теме?</a:t>
                      </a:r>
                    </a:p>
                    <a:p>
                      <a:endParaRPr lang="ru-RU" sz="32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Что нового я узнал из текста?</a:t>
                      </a:r>
                    </a:p>
                    <a:p>
                      <a:endParaRPr lang="ru-RU" dirty="0"/>
                    </a:p>
                  </a:txBody>
                  <a:tcPr marL="86360" marR="86360"/>
                </a:tc>
              </a:tr>
              <a:tr h="118589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FF00"/>
                </a:solidFill>
              </a:rPr>
              <a:t>Инсерт </a:t>
            </a:r>
            <a:r>
              <a:rPr lang="ru-RU" b="1" dirty="0" smtClean="0">
                <a:solidFill>
                  <a:srgbClr val="FFFF00"/>
                </a:solidFill>
              </a:rPr>
              <a:t>(условные </a:t>
            </a:r>
            <a:r>
              <a:rPr lang="ru-RU" b="1" dirty="0" smtClean="0">
                <a:solidFill>
                  <a:srgbClr val="FFFF00"/>
                </a:solidFill>
              </a:rPr>
              <a:t>значки)</a:t>
            </a:r>
            <a:endParaRPr lang="ru-RU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2" y="1268760"/>
          <a:ext cx="8784976" cy="5760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111"/>
                <a:gridCol w="2303401"/>
                <a:gridCol w="2169939"/>
                <a:gridCol w="2006525"/>
              </a:tblGrid>
              <a:tr h="2827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(осознать новые знания</a:t>
                      </a:r>
                      <a:endParaRPr lang="ru-RU" sz="28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(исправить неверные предположения)</a:t>
                      </a:r>
                    </a:p>
                    <a:p>
                      <a:endParaRPr lang="ru-RU" sz="28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(исправить неверные предположения</a:t>
                      </a:r>
                    </a:p>
                    <a:p>
                      <a:endParaRPr lang="ru-RU" sz="28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(побудить дальнейший интерес к теме)</a:t>
                      </a:r>
                    </a:p>
                    <a:p>
                      <a:endParaRPr lang="ru-RU" sz="2800" dirty="0"/>
                    </a:p>
                  </a:txBody>
                  <a:tcPr marL="86360" marR="86360"/>
                </a:tc>
              </a:tr>
              <a:tr h="2555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Я это знал</a:t>
                      </a:r>
                    </a:p>
                    <a:p>
                      <a:endParaRPr lang="ru-RU" sz="2400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Это для меня абсолютно новое</a:t>
                      </a:r>
                    </a:p>
                    <a:p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Это противоречит тому, что я знал</a:t>
                      </a:r>
                    </a:p>
                    <a:p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(побудить дальнейший интерес к теме)</a:t>
                      </a:r>
                    </a:p>
                    <a:p>
                      <a:endParaRPr lang="ru-RU" sz="2800" dirty="0"/>
                    </a:p>
                  </a:txBody>
                  <a:tcPr marL="86360" marR="86360"/>
                </a:tc>
              </a:tr>
              <a:tr h="3778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6360" marR="8636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507288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Перепутанные логические цепочки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3200" dirty="0" smtClean="0"/>
              <a:t>Учитель предлагает учащимся ряд утверждений, среди которых есть верные, а есть и неверные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3200" dirty="0" smtClean="0"/>
              <a:t>Учащиеся работают индивидуально, читают текст, отмечают перепутанные цепочки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3200" dirty="0" smtClean="0"/>
              <a:t>Обсуждают свои результаты в группе, уточняют, исправляют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Приемы по развитию навыков прогнозирования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 smtClean="0"/>
              <a:t>Верные и неверные утверждения</a:t>
            </a:r>
          </a:p>
          <a:p>
            <a:r>
              <a:rPr lang="ru-RU" sz="3200" dirty="0" smtClean="0"/>
              <a:t>В начале урока даются утверждения по новой теме, которые нужно оценить как верные или неверные и обосновать свои решения</a:t>
            </a:r>
          </a:p>
          <a:p>
            <a:r>
              <a:rPr lang="ru-RU" sz="3200" dirty="0" smtClean="0"/>
              <a:t>На стадии рефлексии можно предложить ребятам составить самим утверждения и обменятся ими для оценки их правильности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Приемы по развитию навыков решения проблем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000" dirty="0" smtClean="0"/>
              <a:t>Мозговой штурм</a:t>
            </a:r>
          </a:p>
          <a:p>
            <a:endParaRPr lang="ru-RU" sz="4000" dirty="0" smtClean="0"/>
          </a:p>
          <a:p>
            <a:r>
              <a:rPr lang="ru-RU" sz="4000" dirty="0" smtClean="0"/>
              <a:t>Карусель. Групповая работа. </a:t>
            </a:r>
            <a:r>
              <a:rPr lang="ru-RU" i="1" dirty="0" smtClean="0"/>
              <a:t>Проблемные вопросы или задания по количеству групп. Каждая пишет свое решение и передает по кругу дальше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КРИТИЧЕСКОЕ МЫШЛЕНИЕ –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dirty="0" smtClean="0"/>
              <a:t>это разумный, взвешенный подход к принятию  сложных решений, как следует поступать и во что верить</a:t>
            </a:r>
          </a:p>
          <a:p>
            <a:pPr>
              <a:lnSpc>
                <a:spcPct val="90000"/>
              </a:lnSpc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Приемы по развитию навыков ведения дискуссии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ru-RU" b="1" dirty="0" smtClean="0"/>
              <a:t>Ролевая игра</a:t>
            </a:r>
          </a:p>
          <a:p>
            <a:pPr>
              <a:lnSpc>
                <a:spcPct val="90000"/>
              </a:lnSpc>
            </a:pPr>
            <a:r>
              <a:rPr lang="ru-RU" b="1" dirty="0" smtClean="0"/>
              <a:t>Перекрестная дискуссия</a:t>
            </a:r>
          </a:p>
          <a:p>
            <a:pPr>
              <a:lnSpc>
                <a:spcPct val="90000"/>
              </a:lnSpc>
            </a:pPr>
            <a:r>
              <a:rPr lang="ru-RU" b="1" dirty="0" smtClean="0"/>
              <a:t>Спор-диалог</a:t>
            </a:r>
          </a:p>
          <a:p>
            <a:pPr>
              <a:lnSpc>
                <a:spcPct val="90000"/>
              </a:lnSpc>
            </a:pPr>
            <a:r>
              <a:rPr lang="ru-RU" b="1" dirty="0" smtClean="0"/>
              <a:t>Метод углов</a:t>
            </a:r>
            <a:r>
              <a:rPr lang="ru-RU" dirty="0" smtClean="0"/>
              <a:t> (</a:t>
            </a:r>
            <a:r>
              <a:rPr lang="ru-RU" i="1" dirty="0" smtClean="0"/>
              <a:t>учащиеся расходятся по углам в соответствии с определенной позицией. Аргумент одной группы – контраргумент другой. Учащиеся могут переходить в другой угол. Колеблющиеся сидят в</a:t>
            </a:r>
            <a:r>
              <a:rPr lang="ru-RU" sz="2400" i="1" dirty="0" smtClean="0"/>
              <a:t> </a:t>
            </a:r>
            <a:r>
              <a:rPr lang="ru-RU" i="1" dirty="0" smtClean="0"/>
              <a:t>центре класса, в  процессе дискуссии могут присоединиться к той или иной группе)</a:t>
            </a:r>
          </a:p>
          <a:p>
            <a:pPr>
              <a:lnSpc>
                <a:spcPct val="90000"/>
              </a:lnSpc>
            </a:pPr>
            <a:r>
              <a:rPr lang="ru-RU" b="1" dirty="0" smtClean="0"/>
              <a:t>6 шляп</a:t>
            </a:r>
            <a:r>
              <a:rPr lang="ru-RU" i="1" dirty="0" smtClean="0"/>
              <a:t> (чтобы мыслить – в соответствии с цветом шляпы, ученик доказывает ту или иную точку зрения)</a:t>
            </a:r>
            <a:endParaRPr lang="ru-RU" dirty="0" smtClean="0"/>
          </a:p>
          <a:p>
            <a:pPr>
              <a:lnSpc>
                <a:spcPct val="90000"/>
              </a:lnSpc>
            </a:pPr>
            <a:r>
              <a:rPr lang="ru-RU" b="1" dirty="0" smtClean="0"/>
              <a:t>Аквариум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FF00"/>
                </a:solidFill>
              </a:rPr>
              <a:t>СИНКВЕЙН</a:t>
            </a:r>
            <a:endParaRPr lang="ru-RU" sz="4800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800" b="1" dirty="0" smtClean="0"/>
              <a:t>В первой строчке</a:t>
            </a:r>
            <a:r>
              <a:rPr lang="ru-RU" sz="2800" dirty="0" smtClean="0"/>
              <a:t> тема называется одним словом (обычно существительным)</a:t>
            </a:r>
          </a:p>
          <a:p>
            <a:pPr>
              <a:lnSpc>
                <a:spcPct val="90000"/>
              </a:lnSpc>
            </a:pPr>
            <a:r>
              <a:rPr lang="ru-RU" sz="2800" b="1" dirty="0" smtClean="0"/>
              <a:t>Вторая строчка</a:t>
            </a:r>
            <a:r>
              <a:rPr lang="ru-RU" sz="2800" dirty="0" smtClean="0"/>
              <a:t> – это описание темы в двух словах (двумя прилагательными)</a:t>
            </a:r>
          </a:p>
          <a:p>
            <a:pPr>
              <a:lnSpc>
                <a:spcPct val="90000"/>
              </a:lnSpc>
            </a:pPr>
            <a:r>
              <a:rPr lang="ru-RU" sz="2800" b="1" dirty="0" smtClean="0"/>
              <a:t>Третья строчка</a:t>
            </a:r>
            <a:r>
              <a:rPr lang="ru-RU" sz="2800" dirty="0" smtClean="0"/>
              <a:t> – это описание действия в рамках этой темы тремя словами</a:t>
            </a:r>
          </a:p>
          <a:p>
            <a:pPr>
              <a:lnSpc>
                <a:spcPct val="90000"/>
              </a:lnSpc>
            </a:pPr>
            <a:r>
              <a:rPr lang="ru-RU" sz="2800" b="1" dirty="0" smtClean="0"/>
              <a:t>Четвертая строчка</a:t>
            </a:r>
            <a:r>
              <a:rPr lang="ru-RU" sz="2800" dirty="0" smtClean="0"/>
              <a:t> – это фраза из четырех слов, показывающая отношение к теме</a:t>
            </a:r>
          </a:p>
          <a:p>
            <a:pPr>
              <a:lnSpc>
                <a:spcPct val="90000"/>
              </a:lnSpc>
            </a:pPr>
            <a:r>
              <a:rPr lang="ru-RU" sz="2800" b="1" dirty="0" smtClean="0"/>
              <a:t>Последняя строка</a:t>
            </a:r>
            <a:r>
              <a:rPr lang="ru-RU" sz="2800" dirty="0" smtClean="0"/>
              <a:t> – это синоним из одного слова, который повторяет суть темы.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>
                <a:solidFill>
                  <a:srgbClr val="FFFF00"/>
                </a:solidFill>
              </a:rPr>
              <a:t>КРИТИЧЕСКОЕ МЫШЛЕНИЕ –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dirty="0" smtClean="0"/>
              <a:t>   это </a:t>
            </a:r>
            <a:r>
              <a:rPr lang="ru-RU" sz="3600" dirty="0" smtClean="0"/>
              <a:t>особый вид </a:t>
            </a:r>
            <a:r>
              <a:rPr lang="ru-RU" sz="3600" dirty="0" smtClean="0"/>
              <a:t>деятельности, позволяющий </a:t>
            </a:r>
            <a:r>
              <a:rPr lang="ru-RU" sz="3600" dirty="0" smtClean="0"/>
              <a:t>ученику вынести здравое суждение о предложенной ему точке зрения или модели поведения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КРИТИЧЕСКОЕ МЫШЛЕНИЕ –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dirty="0" smtClean="0"/>
              <a:t>отправная точка для развития </a:t>
            </a:r>
          </a:p>
          <a:p>
            <a:pPr>
              <a:buNone/>
            </a:pPr>
            <a:r>
              <a:rPr lang="ru-RU" sz="4000" dirty="0" smtClean="0"/>
              <a:t>творческого мышления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Критическое мышление имеет </a:t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>5 характеристик (Д. </a:t>
            </a:r>
            <a:r>
              <a:rPr lang="ru-RU" b="1" dirty="0" err="1" smtClean="0">
                <a:solidFill>
                  <a:srgbClr val="FFFF00"/>
                </a:solidFill>
              </a:rPr>
              <a:t>Клустер</a:t>
            </a:r>
            <a:r>
              <a:rPr lang="ru-RU" b="1" dirty="0" smtClean="0">
                <a:solidFill>
                  <a:srgbClr val="FFFF00"/>
                </a:solidFill>
              </a:rPr>
              <a:t>)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u="sng" dirty="0" smtClean="0"/>
              <a:t>Во-первых </a:t>
            </a:r>
            <a:r>
              <a:rPr lang="ru-RU" sz="3200" dirty="0" smtClean="0"/>
              <a:t>– это мышление </a:t>
            </a:r>
            <a:r>
              <a:rPr lang="ru-RU" sz="3200" b="1" dirty="0" smtClean="0"/>
              <a:t>самостоятельное</a:t>
            </a:r>
            <a:endParaRPr lang="ru-RU" sz="3200" dirty="0" smtClean="0"/>
          </a:p>
          <a:p>
            <a:r>
              <a:rPr lang="ru-RU" sz="3200" u="sng" dirty="0" smtClean="0"/>
              <a:t>Во-вторых</a:t>
            </a:r>
            <a:r>
              <a:rPr lang="ru-RU" sz="3200" dirty="0" smtClean="0"/>
              <a:t> – это мышление </a:t>
            </a:r>
            <a:r>
              <a:rPr lang="ru-RU" sz="3200" b="1" dirty="0" smtClean="0"/>
              <a:t>обобщенное</a:t>
            </a:r>
          </a:p>
          <a:p>
            <a:r>
              <a:rPr lang="ru-RU" sz="3200" u="sng" dirty="0" smtClean="0"/>
              <a:t>В-третьих</a:t>
            </a:r>
            <a:r>
              <a:rPr lang="ru-RU" sz="3200" dirty="0" smtClean="0"/>
              <a:t> – это мышление </a:t>
            </a:r>
            <a:r>
              <a:rPr lang="ru-RU" sz="3200" b="1" dirty="0" smtClean="0"/>
              <a:t>проблемное и оценочное</a:t>
            </a:r>
            <a:endParaRPr lang="ru-RU" sz="3200" dirty="0" smtClean="0"/>
          </a:p>
          <a:p>
            <a:r>
              <a:rPr lang="ru-RU" sz="3200" u="sng" dirty="0" smtClean="0"/>
              <a:t>В четвертых </a:t>
            </a:r>
            <a:r>
              <a:rPr lang="ru-RU" sz="3200" dirty="0" smtClean="0"/>
              <a:t>– это мышление </a:t>
            </a:r>
            <a:r>
              <a:rPr lang="ru-RU" sz="3200" b="1" dirty="0" smtClean="0"/>
              <a:t>аргументированное</a:t>
            </a:r>
            <a:endParaRPr lang="ru-RU" sz="3200" dirty="0" smtClean="0"/>
          </a:p>
          <a:p>
            <a:r>
              <a:rPr lang="ru-RU" sz="3200" u="sng" dirty="0" smtClean="0"/>
              <a:t>В пятых </a:t>
            </a:r>
            <a:r>
              <a:rPr lang="ru-RU" sz="3200" dirty="0" smtClean="0"/>
              <a:t>– критическое мышление есть мышление </a:t>
            </a:r>
            <a:r>
              <a:rPr lang="ru-RU" sz="3200" b="1" dirty="0" smtClean="0"/>
              <a:t>социальное</a:t>
            </a:r>
            <a:endParaRPr lang="ru-RU" sz="3200" dirty="0" smtClean="0"/>
          </a:p>
          <a:p>
            <a:pPr algn="ctr">
              <a:buNone/>
            </a:pP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158417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Критическое мышление </a:t>
            </a:r>
            <a:r>
              <a:rPr lang="ru-RU" b="1" dirty="0" smtClean="0">
                <a:solidFill>
                  <a:srgbClr val="FFFF00"/>
                </a:solidFill>
              </a:rPr>
              <a:t/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b="1" dirty="0" smtClean="0">
                <a:solidFill>
                  <a:srgbClr val="FFFF00"/>
                </a:solidFill>
              </a:rPr>
              <a:t>состоит из 6 компонентов.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060848"/>
            <a:ext cx="7772400" cy="453650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ru-RU" sz="3600" dirty="0" smtClean="0"/>
              <a:t>Критический мыслитель: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Формирует собственное мнение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Совершает обдуманный выбор между различными мнениями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Решает проблемы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Аргументировано спорит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Ценит совместную работу, в которой возникает общее решение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Умеет ценить чужую точку зрения и сознает, что восприятие человека и его отношение к любому вопросу формируется под влиянием многих факторов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Основные контуры ТРКМ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b="1" dirty="0" smtClean="0"/>
              <a:t>Цель данной технологии -</a:t>
            </a:r>
            <a:r>
              <a:rPr lang="ru-RU" sz="3200" dirty="0" smtClean="0"/>
              <a:t> развитие мыслительных навыков учащихся, необходимых не только в учебе, но и в обычной жизни (умение принимать взвешенные решения, работать с информацией, анализировать различные стороны явлений и т.п.).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Основа ТРКМ</a:t>
            </a:r>
            <a:r>
              <a:rPr lang="ru-RU" dirty="0" smtClean="0">
                <a:solidFill>
                  <a:srgbClr val="FFFF00"/>
                </a:solidFill>
              </a:rPr>
              <a:t> –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трехфазная структура урока:</a:t>
            </a:r>
          </a:p>
          <a:p>
            <a:endParaRPr lang="ru-RU" dirty="0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331640" y="2564904"/>
            <a:ext cx="2592387" cy="720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effectLst/>
              </a:rPr>
              <a:t>вызов</a:t>
            </a: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203575" y="3573463"/>
            <a:ext cx="2592388" cy="720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 dirty="0">
                <a:effectLst/>
              </a:rPr>
              <a:t>осмысление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5724525" y="4437063"/>
            <a:ext cx="2592388" cy="7921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effectLst/>
              </a:rPr>
              <a:t>рефлексия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72</TotalTime>
  <Words>1070</Words>
  <Application>Microsoft Office PowerPoint</Application>
  <PresentationFormat>Экран (4:3)</PresentationFormat>
  <Paragraphs>179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Справедливость</vt:lpstr>
      <vt:lpstr>ТЕХНОЛОГИЯ РАЗВИТИЯ КРИТИЧЕСКОГО МЫШЛЕНИЯ </vt:lpstr>
      <vt:lpstr>Слайд 2</vt:lpstr>
      <vt:lpstr>Слайд 3</vt:lpstr>
      <vt:lpstr>Слайд 4</vt:lpstr>
      <vt:lpstr>Слайд 5</vt:lpstr>
      <vt:lpstr>Критическое мышление имеет  5 характеристик (Д. Клустер)</vt:lpstr>
      <vt:lpstr>Критическое мышление  состоит из 6 компонентов.</vt:lpstr>
      <vt:lpstr>Основные контуры ТРКМ</vt:lpstr>
      <vt:lpstr>Основа ТРКМ –</vt:lpstr>
      <vt:lpstr>Задачи фазы вызова  ( пробуждение интереса к предмету)</vt:lpstr>
      <vt:lpstr>Задачи фазы реализации смысла – (осмысление материала во времени работы над ним)</vt:lpstr>
      <vt:lpstr>Задачи фазы рефлексии – (обобщение материала, подведение итогов)</vt:lpstr>
      <vt:lpstr>Формы и средства развития КМ</vt:lpstr>
      <vt:lpstr>Роль учителя в ТРКМ:</vt:lpstr>
      <vt:lpstr>Современный выпускник умеет:</vt:lpstr>
      <vt:lpstr>Ромашка Блума</vt:lpstr>
      <vt:lpstr>Ромашка Блума</vt:lpstr>
      <vt:lpstr>Кластеры (гроздья)</vt:lpstr>
      <vt:lpstr>Визуальные формы организации изучения материала</vt:lpstr>
      <vt:lpstr>КРИТИЧЕСКОЕ МЫШЛЕНИЕ</vt:lpstr>
      <vt:lpstr>«ДЕРЕВО ПРЕДСКАЗАНИЙ»</vt:lpstr>
      <vt:lpstr>«Оценочное окно»</vt:lpstr>
      <vt:lpstr>ПМИ (Плюс –Минус –Интересно) автор Эдвард де Боно</vt:lpstr>
      <vt:lpstr>Таблица Донны Огл «Знаю – Хочу знать – Узнал» (ЗХУ)</vt:lpstr>
      <vt:lpstr>«Бортовые журналы»</vt:lpstr>
      <vt:lpstr>Инсерт (условные значки)</vt:lpstr>
      <vt:lpstr>Перепутанные логические цепочки</vt:lpstr>
      <vt:lpstr>Приемы по развитию навыков прогнозирования</vt:lpstr>
      <vt:lpstr>Приемы по развитию навыков решения проблем</vt:lpstr>
      <vt:lpstr>Приемы по развитию навыков ведения дискуссии</vt:lpstr>
      <vt:lpstr>СИНКВЕЙН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РАЗВИТИЯ КРИТИЧЕСКОГО МЫШЛЕНИЯ Семинар</dc:title>
  <dc:creator>Василий</dc:creator>
  <cp:lastModifiedBy>Василий</cp:lastModifiedBy>
  <cp:revision>9</cp:revision>
  <dcterms:created xsi:type="dcterms:W3CDTF">2013-01-01T10:37:43Z</dcterms:created>
  <dcterms:modified xsi:type="dcterms:W3CDTF">2013-01-01T12:00:35Z</dcterms:modified>
</cp:coreProperties>
</file>