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302" r:id="rId2"/>
    <p:sldId id="296" r:id="rId3"/>
    <p:sldId id="264" r:id="rId4"/>
    <p:sldId id="297" r:id="rId5"/>
    <p:sldId id="266" r:id="rId6"/>
    <p:sldId id="268" r:id="rId7"/>
    <p:sldId id="270" r:id="rId8"/>
    <p:sldId id="272" r:id="rId9"/>
    <p:sldId id="274" r:id="rId10"/>
    <p:sldId id="298" r:id="rId11"/>
    <p:sldId id="299" r:id="rId12"/>
    <p:sldId id="276" r:id="rId13"/>
    <p:sldId id="278" r:id="rId14"/>
    <p:sldId id="279" r:id="rId15"/>
    <p:sldId id="285" r:id="rId16"/>
    <p:sldId id="287" r:id="rId17"/>
    <p:sldId id="289" r:id="rId18"/>
    <p:sldId id="291" r:id="rId19"/>
    <p:sldId id="293" r:id="rId20"/>
    <p:sldId id="30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6600"/>
    <a:srgbClr val="AFFFA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12/24/2012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23BFB1E-8269-407C-ABF1-42425D9286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134F32-CE33-4C77-9641-1A2E7D12FE09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27289A-5234-435F-8BF1-0249C8646D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5703E7-131D-4F2A-9170-D2ED7167445F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8EDD4D-FAAE-489E-A3AC-D43A44467E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8AF5E1-BFF1-4165-BDEC-02CFA81228C3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DA5CFF-E23B-4912-81A1-410FE23620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7B68B0-8AE6-4EC8-8F79-28E92E400DE9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172C0D-DC20-4029-B172-5FE29D526F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9D2B0E-D05B-42B4-891F-A2E1708BCC91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32EAB9-1848-4D6A-9A7B-A175A9FD48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C0704B-5B51-4864-967B-C7390AA15416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BEC3C4-2788-4945-8C9C-F253FA4123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351EE5-38AA-46FA-833C-9EEBFFD55620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E3510-EBA3-4C5D-B69A-E214BA97E0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6D229E-3840-4261-BB8C-74B9AB6D6171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E55FEF-346F-4AE0-AC4C-FFBF4F3F23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CFB1224C-4C78-461A-AC3A-41AB9A849CC7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8702E8-E3F6-4919-B67B-60414405E7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3EAED5E-5C2B-435B-8C9B-FD25C97B03C3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50B181-B579-4D0E-AEAA-A3DA3F9DC9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9D80BCB-3372-48ED-AADF-D988DE063CCF}" type="datetimeFigureOut">
              <a:rPr lang="ru-RU" smtClean="0"/>
              <a:pPr>
                <a:defRPr/>
              </a:pPr>
              <a:t>24.12.2012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E14E5DC-9881-44DE-9493-9A6DB5AB3C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11500" b="1" dirty="0" smtClean="0">
                <a:solidFill>
                  <a:srgbClr val="C00000"/>
                </a:solidFill>
              </a:rPr>
              <a:t>Виды углов</a:t>
            </a:r>
            <a:endParaRPr lang="ru-RU" sz="115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336600"/>
                </a:solidFill>
              </a:rPr>
              <a:t>ПРАКТИЧЕСКАЯ  РАБОТА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214438" y="2071688"/>
            <a:ext cx="6786562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ru-RU" sz="3600" i="1">
                <a:solidFill>
                  <a:srgbClr val="008000"/>
                </a:solidFill>
              </a:rPr>
              <a:t>Начертить  4 угла</a:t>
            </a:r>
          </a:p>
          <a:p>
            <a:pPr algn="ctr">
              <a:buFont typeface="Arial" charset="0"/>
              <a:buChar char="•"/>
            </a:pPr>
            <a:r>
              <a:rPr lang="ru-RU" sz="3600" i="1">
                <a:solidFill>
                  <a:srgbClr val="008000"/>
                </a:solidFill>
              </a:rPr>
              <a:t>Обозначить вершины углов буквами</a:t>
            </a:r>
          </a:p>
          <a:p>
            <a:pPr algn="ctr">
              <a:buFont typeface="Arial" charset="0"/>
              <a:buChar char="•"/>
            </a:pPr>
            <a:r>
              <a:rPr lang="ru-RU" sz="3600" i="1">
                <a:solidFill>
                  <a:srgbClr val="008000"/>
                </a:solidFill>
              </a:rPr>
              <a:t>Написать название</a:t>
            </a:r>
          </a:p>
          <a:p>
            <a:endParaRPr lang="ru-RU"/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1357313" y="5715000"/>
            <a:ext cx="6072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357312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ОСТОРОЖНО !</a:t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>ОСТРЫЕ  ПРЕДМЕТЫ 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7375"/>
            <a:ext cx="4040188" cy="12144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3200" smtClean="0">
                <a:solidFill>
                  <a:srgbClr val="336600"/>
                </a:solidFill>
              </a:rPr>
              <a:t>Кто я, если прямота главная моя черта?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357563" y="3786188"/>
            <a:ext cx="5329237" cy="235743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3200" smtClean="0">
                <a:solidFill>
                  <a:srgbClr val="336600"/>
                </a:solidFill>
              </a:rPr>
              <a:t>Мой циркач, циркач лихой, чертит круг одной ногой,</a:t>
            </a:r>
          </a:p>
          <a:p>
            <a:pPr eaLnBrk="1" hangingPunct="1"/>
            <a:r>
              <a:rPr lang="ru-RU" sz="3200" smtClean="0">
                <a:solidFill>
                  <a:srgbClr val="336600"/>
                </a:solidFill>
              </a:rPr>
              <a:t>А другой проткнул бумагу, уцепился и ни шагу.</a:t>
            </a:r>
          </a:p>
        </p:txBody>
      </p:sp>
      <p:pic>
        <p:nvPicPr>
          <p:cNvPr id="7" name="Содержимое 6" descr="210140_x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1857375"/>
            <a:ext cx="3643312" cy="1785938"/>
          </a:xfrm>
        </p:spPr>
      </p:pic>
      <p:pic>
        <p:nvPicPr>
          <p:cNvPr id="8" name="Содержимое 7" descr="28855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8625" y="3071813"/>
            <a:ext cx="2786063" cy="3143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71625"/>
            <a:ext cx="7772400" cy="41973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i="1" cap="none" dirty="0" smtClean="0"/>
              <a:t>                              </a:t>
            </a:r>
            <a:r>
              <a:rPr lang="ru-RU" sz="2800" i="1" u="sng" cap="none" dirty="0" smtClean="0">
                <a:solidFill>
                  <a:srgbClr val="336600"/>
                </a:solidFill>
              </a:rPr>
              <a:t>А Л Г О Р И Т М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ru-RU" sz="2800" dirty="0" smtClean="0">
                <a:solidFill>
                  <a:srgbClr val="00B050"/>
                </a:solidFill>
              </a:rPr>
              <a:t>  </a:t>
            </a:r>
            <a:r>
              <a:rPr lang="ru-RU" sz="2800" cap="none" dirty="0" smtClean="0">
                <a:solidFill>
                  <a:srgbClr val="00B050"/>
                </a:solidFill>
              </a:rPr>
              <a:t>начерти прямую линию</a:t>
            </a:r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2800" cap="none" dirty="0" smtClean="0">
                <a:solidFill>
                  <a:schemeClr val="accent2">
                    <a:lumMod val="75000"/>
                  </a:schemeClr>
                </a:solidFill>
              </a:rPr>
              <a:t>2.  </a:t>
            </a:r>
            <a:r>
              <a:rPr lang="ru-RU" sz="2800" cap="none" dirty="0" smtClean="0">
                <a:solidFill>
                  <a:srgbClr val="336600"/>
                </a:solidFill>
              </a:rPr>
              <a:t>на ней поставь две точки А и В</a:t>
            </a:r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2800" cap="none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ru-RU" sz="2800" cap="none" dirty="0" smtClean="0">
                <a:solidFill>
                  <a:srgbClr val="00B050"/>
                </a:solidFill>
              </a:rPr>
              <a:t>  проведи две окружности, чтобы точки</a:t>
            </a:r>
            <a:br>
              <a:rPr lang="ru-RU" sz="2800" cap="none" dirty="0" smtClean="0">
                <a:solidFill>
                  <a:srgbClr val="00B050"/>
                </a:solidFill>
              </a:rPr>
            </a:br>
            <a:r>
              <a:rPr lang="ru-RU" sz="2800" cap="none" dirty="0" smtClean="0">
                <a:solidFill>
                  <a:srgbClr val="00B050"/>
                </a:solidFill>
              </a:rPr>
              <a:t>      А  и  В  стали центрами окружностей</a:t>
            </a:r>
            <a:br>
              <a:rPr lang="ru-RU" sz="2800" cap="none" dirty="0" smtClean="0">
                <a:solidFill>
                  <a:srgbClr val="00B050"/>
                </a:solidFill>
              </a:rPr>
            </a:br>
            <a:r>
              <a:rPr lang="ru-RU" sz="2800" cap="none" dirty="0" smtClean="0">
                <a:solidFill>
                  <a:schemeClr val="accent2">
                    <a:lumMod val="75000"/>
                  </a:schemeClr>
                </a:solidFill>
              </a:rPr>
              <a:t>4.  </a:t>
            </a:r>
            <a:r>
              <a:rPr lang="ru-RU" sz="2800" cap="none" dirty="0" smtClean="0">
                <a:solidFill>
                  <a:srgbClr val="336600"/>
                </a:solidFill>
              </a:rPr>
              <a:t>точки пересечения окружностей   </a:t>
            </a:r>
            <a:br>
              <a:rPr lang="ru-RU" sz="2800" cap="none" dirty="0" smtClean="0">
                <a:solidFill>
                  <a:srgbClr val="336600"/>
                </a:solidFill>
              </a:rPr>
            </a:br>
            <a:r>
              <a:rPr lang="ru-RU" sz="2800" cap="none" dirty="0" smtClean="0">
                <a:solidFill>
                  <a:srgbClr val="336600"/>
                </a:solidFill>
              </a:rPr>
              <a:t>      обозначь буквами С и </a:t>
            </a:r>
            <a:r>
              <a:rPr lang="en-US" sz="2800" cap="none" dirty="0" smtClean="0">
                <a:solidFill>
                  <a:srgbClr val="336600"/>
                </a:solidFill>
              </a:rPr>
              <a:t>D</a:t>
            </a:r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2800" cap="none" dirty="0" smtClean="0">
                <a:solidFill>
                  <a:schemeClr val="accent2">
                    <a:lumMod val="75000"/>
                  </a:schemeClr>
                </a:solidFill>
              </a:rPr>
              <a:t>5.</a:t>
            </a:r>
            <a:r>
              <a:rPr lang="ru-RU" sz="2800" cap="none" dirty="0" smtClean="0">
                <a:solidFill>
                  <a:srgbClr val="00B050"/>
                </a:solidFill>
              </a:rPr>
              <a:t>  через полученные точки С и </a:t>
            </a:r>
            <a:r>
              <a:rPr lang="en-US" sz="2800" cap="none" dirty="0" smtClean="0">
                <a:solidFill>
                  <a:srgbClr val="00B050"/>
                </a:solidFill>
              </a:rPr>
              <a:t>D</a:t>
            </a:r>
            <a:r>
              <a:rPr lang="ru-RU" sz="2800" cap="none" dirty="0" smtClean="0">
                <a:solidFill>
                  <a:srgbClr val="00B050"/>
                </a:solidFill>
              </a:rPr>
              <a:t> </a:t>
            </a:r>
            <a:br>
              <a:rPr lang="ru-RU" sz="2800" cap="none" dirty="0" smtClean="0">
                <a:solidFill>
                  <a:srgbClr val="00B050"/>
                </a:solidFill>
              </a:rPr>
            </a:br>
            <a:r>
              <a:rPr lang="ru-RU" sz="2800" cap="none" dirty="0" smtClean="0">
                <a:solidFill>
                  <a:srgbClr val="00B050"/>
                </a:solidFill>
              </a:rPr>
              <a:t>      проведи  прямую линию</a:t>
            </a:r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2800" cap="none" dirty="0" smtClean="0">
                <a:solidFill>
                  <a:schemeClr val="accent2">
                    <a:lumMod val="75000"/>
                  </a:schemeClr>
                </a:solidFill>
              </a:rPr>
              <a:t>6.</a:t>
            </a:r>
            <a:r>
              <a:rPr lang="ru-RU" sz="2800" cap="none" dirty="0" smtClean="0">
                <a:solidFill>
                  <a:srgbClr val="336600"/>
                </a:solidFill>
              </a:rPr>
              <a:t>  точку пересечения двух прямых </a:t>
            </a:r>
            <a:br>
              <a:rPr lang="ru-RU" sz="2800" cap="none" dirty="0" smtClean="0">
                <a:solidFill>
                  <a:srgbClr val="336600"/>
                </a:solidFill>
              </a:rPr>
            </a:br>
            <a:r>
              <a:rPr lang="ru-RU" sz="2800" cap="none" dirty="0" smtClean="0">
                <a:solidFill>
                  <a:srgbClr val="336600"/>
                </a:solidFill>
              </a:rPr>
              <a:t>      линий обозначь буквой  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85750"/>
            <a:ext cx="7772400" cy="1143000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ПОСТРОЕНИЕ  ПРЯМОГО  УГЛА </a:t>
            </a:r>
          </a:p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  ПОМОЩЬЮ  ЦИРКУЛЯ  И  ЛИНЕЙКИ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722313" y="1285875"/>
            <a:ext cx="7772400" cy="4483100"/>
          </a:xfrm>
        </p:spPr>
        <p:txBody>
          <a:bodyPr/>
          <a:lstStyle/>
          <a:p>
            <a:pPr algn="ctr" eaLnBrk="1" hangingPunct="1"/>
            <a:r>
              <a:rPr lang="ru-RU" sz="3600" cap="none" smtClean="0">
                <a:solidFill>
                  <a:srgbClr val="C00000"/>
                </a:solidFill>
              </a:rPr>
              <a:t/>
            </a:r>
            <a:br>
              <a:rPr lang="ru-RU" sz="3600" cap="none" smtClean="0">
                <a:solidFill>
                  <a:srgbClr val="C00000"/>
                </a:solidFill>
              </a:rPr>
            </a:br>
            <a:r>
              <a:rPr lang="ru-RU" sz="3600" cap="none" smtClean="0">
                <a:solidFill>
                  <a:srgbClr val="C00000"/>
                </a:solidFill>
              </a:rPr>
              <a:t>- Что нового вы сегодня узнали?</a:t>
            </a:r>
            <a:br>
              <a:rPr lang="ru-RU" sz="3600" cap="none" smtClean="0">
                <a:solidFill>
                  <a:srgbClr val="C00000"/>
                </a:solidFill>
              </a:rPr>
            </a:br>
            <a:r>
              <a:rPr lang="ru-RU" sz="3600" cap="none" smtClean="0">
                <a:solidFill>
                  <a:srgbClr val="C00000"/>
                </a:solidFill>
              </a:rPr>
              <a:t> </a:t>
            </a:r>
            <a:br>
              <a:rPr lang="ru-RU" sz="3600" cap="none" smtClean="0">
                <a:solidFill>
                  <a:srgbClr val="C00000"/>
                </a:solidFill>
              </a:rPr>
            </a:br>
            <a:r>
              <a:rPr lang="ru-RU" sz="3600" cap="none" smtClean="0">
                <a:solidFill>
                  <a:srgbClr val="C00000"/>
                </a:solidFill>
              </a:rPr>
              <a:t>- Чему вы научились на уроке?</a:t>
            </a:r>
            <a:br>
              <a:rPr lang="ru-RU" sz="3600" cap="none" smtClean="0">
                <a:solidFill>
                  <a:srgbClr val="C00000"/>
                </a:solidFill>
              </a:rPr>
            </a:br>
            <a:r>
              <a:rPr lang="ru-RU" sz="3600" cap="none" smtClean="0">
                <a:solidFill>
                  <a:srgbClr val="C00000"/>
                </a:solidFill>
              </a:rPr>
              <a:t/>
            </a:r>
            <a:br>
              <a:rPr lang="ru-RU" sz="3600" cap="none" smtClean="0">
                <a:solidFill>
                  <a:srgbClr val="C00000"/>
                </a:solidFill>
              </a:rPr>
            </a:br>
            <a:r>
              <a:rPr lang="ru-RU" sz="3600" cap="none" smtClean="0">
                <a:solidFill>
                  <a:srgbClr val="C00000"/>
                </a:solidFill>
              </a:rPr>
              <a:t>- Сколько способов построения прямого угла вы теперь знаете?</a:t>
            </a:r>
          </a:p>
        </p:txBody>
      </p:sp>
      <p:sp>
        <p:nvSpPr>
          <p:cNvPr id="28675" name="Текст 2"/>
          <p:cNvSpPr>
            <a:spLocks noGrp="1"/>
          </p:cNvSpPr>
          <p:nvPr>
            <p:ph type="body" idx="1"/>
          </p:nvPr>
        </p:nvSpPr>
        <p:spPr>
          <a:xfrm>
            <a:off x="722313" y="285750"/>
            <a:ext cx="7772400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336600"/>
                </a:solidFill>
              </a:rPr>
              <a:t>  ИТОГ 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snap05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0713"/>
            <a:ext cx="4138612" cy="3111500"/>
          </a:xfrm>
          <a:prstGeom prst="rect">
            <a:avLst/>
          </a:prstGeom>
          <a:noFill/>
          <a:ln w="76200">
            <a:solidFill>
              <a:srgbClr val="808000"/>
            </a:solidFill>
            <a:miter lim="800000"/>
            <a:headEnd/>
            <a:tailEnd/>
          </a:ln>
        </p:spPr>
      </p:pic>
      <p:pic>
        <p:nvPicPr>
          <p:cNvPr id="32771" name="Picture 3" descr="ребус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933825"/>
            <a:ext cx="4176712" cy="2540000"/>
          </a:xfrm>
          <a:prstGeom prst="rect">
            <a:avLst/>
          </a:prstGeom>
          <a:noFill/>
          <a:ln w="76200">
            <a:solidFill>
              <a:srgbClr val="808000"/>
            </a:solidFill>
            <a:miter lim="800000"/>
            <a:headEnd/>
            <a:tailEnd/>
          </a:ln>
        </p:spPr>
      </p:pic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5292725" y="1484313"/>
            <a:ext cx="2592388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Вершина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5867400" y="4508500"/>
            <a:ext cx="1584325" cy="81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Луч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284663" y="333375"/>
            <a:ext cx="2374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Ребусы</a:t>
            </a:r>
          </a:p>
        </p:txBody>
      </p:sp>
      <p:pic>
        <p:nvPicPr>
          <p:cNvPr id="32775" name="Picture 7" descr="1_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188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7" descr="lip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133600"/>
            <a:ext cx="31051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Ребусы</a:t>
            </a:r>
          </a:p>
        </p:txBody>
      </p:sp>
      <p:pic>
        <p:nvPicPr>
          <p:cNvPr id="33796" name="Picture 4" descr="1_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6838950" y="620713"/>
            <a:ext cx="23050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200" b="1">
                <a:latin typeface="Times New Roman" pitchFamily="18" charset="0"/>
              </a:rPr>
              <a:t>,,</a:t>
            </a:r>
          </a:p>
        </p:txBody>
      </p:sp>
      <p:pic>
        <p:nvPicPr>
          <p:cNvPr id="33798" name="Picture 8" descr="onion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2133600"/>
            <a:ext cx="3189288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9"/>
          <p:cNvSpPr>
            <a:spLocks noChangeArrowheads="1"/>
          </p:cNvSpPr>
          <p:nvPr/>
        </p:nvSpPr>
        <p:spPr bwMode="auto">
          <a:xfrm>
            <a:off x="3419475" y="3284538"/>
            <a:ext cx="108108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600" b="1">
                <a:latin typeface="Times New Roman" pitchFamily="18" charset="0"/>
              </a:rPr>
              <a:t>,</a:t>
            </a:r>
          </a:p>
        </p:txBody>
      </p:sp>
      <p:sp>
        <p:nvSpPr>
          <p:cNvPr id="18443" name="WordArt 11"/>
          <p:cNvSpPr>
            <a:spLocks noChangeArrowheads="1" noChangeShapeType="1" noTextEdit="1"/>
          </p:cNvSpPr>
          <p:nvPr/>
        </p:nvSpPr>
        <p:spPr bwMode="auto">
          <a:xfrm>
            <a:off x="3276600" y="5661025"/>
            <a:ext cx="21590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Луч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211638" y="306388"/>
            <a:ext cx="2117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Ребусы</a:t>
            </a:r>
          </a:p>
        </p:txBody>
      </p:sp>
      <p:pic>
        <p:nvPicPr>
          <p:cNvPr id="34819" name="Picture 3" descr="snap05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67125"/>
            <a:ext cx="4749800" cy="2028825"/>
          </a:xfrm>
          <a:prstGeom prst="rect">
            <a:avLst/>
          </a:prstGeom>
          <a:noFill/>
          <a:ln w="76200">
            <a:solidFill>
              <a:srgbClr val="808000"/>
            </a:solidFill>
            <a:miter lim="800000"/>
            <a:headEnd/>
            <a:tailEnd/>
          </a:ln>
        </p:spPr>
      </p:pic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6011863" y="1628775"/>
            <a:ext cx="2305050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5867400" y="4005263"/>
            <a:ext cx="244951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Диаметр</a:t>
            </a:r>
          </a:p>
        </p:txBody>
      </p:sp>
      <p:pic>
        <p:nvPicPr>
          <p:cNvPr id="34822" name="Picture 6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341438"/>
            <a:ext cx="4751387" cy="2016125"/>
          </a:xfrm>
          <a:prstGeom prst="rect">
            <a:avLst/>
          </a:prstGeom>
          <a:noFill/>
          <a:ln w="76200">
            <a:solidFill>
              <a:srgbClr val="808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диагональ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484313"/>
            <a:ext cx="4465638" cy="1944687"/>
          </a:xfrm>
          <a:noFill/>
          <a:ln w="76200">
            <a:solidFill>
              <a:srgbClr val="808000"/>
            </a:solidFill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Ребусы</a:t>
            </a:r>
            <a:br>
              <a:rPr lang="ru-RU" sz="4000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b="1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5435600" y="2133600"/>
            <a:ext cx="2663825" cy="668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Диагональ</a:t>
            </a: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789363"/>
            <a:ext cx="4465638" cy="2303462"/>
          </a:xfrm>
          <a:prstGeom prst="rect">
            <a:avLst/>
          </a:prstGeom>
          <a:solidFill>
            <a:srgbClr val="FFFF00"/>
          </a:solidFill>
          <a:ln w="76200">
            <a:solidFill>
              <a:srgbClr val="808000"/>
            </a:solidFill>
            <a:miter lim="800000"/>
            <a:headEnd/>
            <a:tailEnd/>
          </a:ln>
        </p:spPr>
      </p:pic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5435600" y="4437063"/>
            <a:ext cx="2665413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Квадрат</a:t>
            </a:r>
          </a:p>
        </p:txBody>
      </p:sp>
      <p:pic>
        <p:nvPicPr>
          <p:cNvPr id="35847" name="Picture 7" descr="1_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Рисунок 4" descr="img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557338"/>
            <a:ext cx="5184775" cy="2016125"/>
          </a:xfrm>
          <a:noFill/>
          <a:ln w="76200">
            <a:solidFill>
              <a:srgbClr val="808000"/>
            </a:solidFill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Ребусы</a:t>
            </a:r>
          </a:p>
        </p:txBody>
      </p:sp>
      <p:pic>
        <p:nvPicPr>
          <p:cNvPr id="36868" name="Рисунок 5" descr="img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183063"/>
            <a:ext cx="5178425" cy="2054225"/>
          </a:xfrm>
          <a:prstGeom prst="rect">
            <a:avLst/>
          </a:prstGeom>
          <a:noFill/>
          <a:ln w="76200">
            <a:solidFill>
              <a:srgbClr val="808000"/>
            </a:solidFill>
            <a:miter lim="800000"/>
            <a:headEnd/>
            <a:tailEnd/>
          </a:ln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6011863" y="2133600"/>
            <a:ext cx="2592387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Сложение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5795963" y="4581525"/>
            <a:ext cx="302418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Вычитание</a:t>
            </a:r>
          </a:p>
        </p:txBody>
      </p:sp>
      <p:pic>
        <p:nvPicPr>
          <p:cNvPr id="36871" name="Picture 7" descr="1_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336600"/>
                </a:solidFill>
              </a:rPr>
              <a:t>ТЕСТ   «ЛИНИИ»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2357438"/>
            <a:ext cx="8215312" cy="2071687"/>
          </a:xfrm>
        </p:spPr>
        <p:txBody>
          <a:bodyPr/>
          <a:lstStyle/>
          <a:p>
            <a:pPr>
              <a:defRPr/>
            </a:pP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СПАСИБО  ЗА  УРОК !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586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57214"/>
                <a:gridCol w="7472386"/>
              </a:tblGrid>
              <a:tr h="92297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336600"/>
                          </a:solidFill>
                        </a:rPr>
                        <a:t>1</a:t>
                      </a:r>
                      <a:endParaRPr lang="ru-RU" sz="4800" b="1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ломаная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336600"/>
                          </a:solidFill>
                        </a:rPr>
                        <a:t>2</a:t>
                      </a:r>
                      <a:endParaRPr lang="ru-RU" sz="4800" b="1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двумя большими латинскими буквами или одной маленькой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336600"/>
                          </a:solidFill>
                        </a:rPr>
                        <a:t>3</a:t>
                      </a:r>
                      <a:endParaRPr lang="ru-RU" sz="4800" b="1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прямой, имеющая начало, но не имеющая конца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336600"/>
                          </a:solidFill>
                        </a:rPr>
                        <a:t>4</a:t>
                      </a:r>
                      <a:endParaRPr lang="ru-RU" sz="4800" b="1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прямой, имеющая начало и конец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336600"/>
                          </a:solidFill>
                        </a:rPr>
                        <a:t>5</a:t>
                      </a:r>
                      <a:endParaRPr lang="ru-RU" sz="4800" b="1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отрезка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b="1" dirty="0" smtClean="0">
                <a:solidFill>
                  <a:srgbClr val="336600"/>
                </a:solidFill>
              </a:rPr>
              <a:t>ПРОВЕРЬ  САМ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Содержимое 5" descr="j023396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72125" y="1428750"/>
            <a:ext cx="3286125" cy="42862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5472113" cy="5429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>
                <a:solidFill>
                  <a:srgbClr val="336600"/>
                </a:solidFill>
              </a:rPr>
              <a:t>Удивительная страна -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Геометрия!</a:t>
            </a:r>
            <a:r>
              <a:rPr lang="ru-RU" sz="2800" b="1" i="1" dirty="0" smtClean="0">
                <a:solidFill>
                  <a:srgbClr val="336600"/>
                </a:solidFill>
              </a:rPr>
              <a:t/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Фигуры и линии в ней живут,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Меряют, чертят и узнают: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Периметр, площадь, длину, ширину,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Диаметр, радиус и высоту!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Скорей собирай своих знаний багаж!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Готовь поскорее </a:t>
            </a:r>
            <a:br>
              <a:rPr lang="ru-RU" sz="2800" b="1" i="1" dirty="0" smtClean="0">
                <a:solidFill>
                  <a:srgbClr val="336600"/>
                </a:solidFill>
              </a:rPr>
            </a:br>
            <a:r>
              <a:rPr lang="ru-RU" sz="2800" b="1" i="1" dirty="0" smtClean="0">
                <a:solidFill>
                  <a:srgbClr val="336600"/>
                </a:solidFill>
              </a:rPr>
              <a:t>свой карандаш!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336600"/>
                </a:solidFill>
              </a:rPr>
              <a:t>НАЗОВИТЕ  ФИГУРУ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85938" y="1857375"/>
            <a:ext cx="5929312" cy="1643063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785938" y="3500438"/>
            <a:ext cx="6429375" cy="1143000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428625" y="4786313"/>
            <a:ext cx="80724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solidFill>
                  <a:srgbClr val="C00000"/>
                </a:solidFill>
              </a:rPr>
              <a:t>Как образовалась эта фигура?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1571625" y="2643188"/>
            <a:ext cx="5929313" cy="1643062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71625" y="4286250"/>
            <a:ext cx="6429375" cy="1143000"/>
          </a:xfrm>
          <a:prstGeom prst="line">
            <a:avLst/>
          </a:prstGeom>
          <a:ln w="127000" cap="rnd" cmpd="sng">
            <a:solidFill>
              <a:srgbClr val="0070C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0063" y="3500438"/>
            <a:ext cx="642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О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0" y="2143125"/>
            <a:ext cx="642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29313" y="5214938"/>
            <a:ext cx="642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В</a:t>
            </a: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571625" y="5627688"/>
            <a:ext cx="3071813" cy="1016000"/>
            <a:chOff x="1571604" y="5286388"/>
            <a:chExt cx="3071834" cy="1015663"/>
          </a:xfrm>
        </p:grpSpPr>
        <p:sp>
          <p:nvSpPr>
            <p:cNvPr id="21514" name="TextBox 10"/>
            <p:cNvSpPr txBox="1">
              <a:spLocks noChangeArrowheads="1"/>
            </p:cNvSpPr>
            <p:nvPr/>
          </p:nvSpPr>
          <p:spPr bwMode="auto">
            <a:xfrm>
              <a:off x="1571604" y="5286388"/>
              <a:ext cx="3071834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6000"/>
                <a:t>   АОВ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1597004" y="5786284"/>
              <a:ext cx="609604" cy="285655"/>
            </a:xfrm>
            <a:custGeom>
              <a:avLst/>
              <a:gdLst>
                <a:gd name="connsiteX0" fmla="*/ 367696 w 657981"/>
                <a:gd name="connsiteY0" fmla="*/ 0 h 764418"/>
                <a:gd name="connsiteX1" fmla="*/ 48381 w 657981"/>
                <a:gd name="connsiteY1" fmla="*/ 653142 h 764418"/>
                <a:gd name="connsiteX2" fmla="*/ 657981 w 657981"/>
                <a:gd name="connsiteY2" fmla="*/ 667657 h 764418"/>
                <a:gd name="connsiteX3" fmla="*/ 657981 w 657981"/>
                <a:gd name="connsiteY3" fmla="*/ 667657 h 764418"/>
                <a:gd name="connsiteX0" fmla="*/ 367696 w 657981"/>
                <a:gd name="connsiteY0" fmla="*/ 0 h 667657"/>
                <a:gd name="connsiteX1" fmla="*/ 48381 w 657981"/>
                <a:gd name="connsiteY1" fmla="*/ 653142 h 667657"/>
                <a:gd name="connsiteX2" fmla="*/ 657981 w 657981"/>
                <a:gd name="connsiteY2" fmla="*/ 667657 h 667657"/>
                <a:gd name="connsiteX3" fmla="*/ 657981 w 657981"/>
                <a:gd name="connsiteY3" fmla="*/ 667657 h 667657"/>
                <a:gd name="connsiteX0" fmla="*/ 31931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  <a:gd name="connsiteX0" fmla="*/ 605035 w 609600"/>
                <a:gd name="connsiteY0" fmla="*/ 0 h 667657"/>
                <a:gd name="connsiteX1" fmla="*/ 0 w 609600"/>
                <a:gd name="connsiteY1" fmla="*/ 653142 h 667657"/>
                <a:gd name="connsiteX2" fmla="*/ 609600 w 609600"/>
                <a:gd name="connsiteY2" fmla="*/ 667657 h 667657"/>
                <a:gd name="connsiteX3" fmla="*/ 609600 w 609600"/>
                <a:gd name="connsiteY3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667657">
                  <a:moveTo>
                    <a:pt x="605035" y="0"/>
                  </a:moveTo>
                  <a:lnTo>
                    <a:pt x="0" y="653142"/>
                  </a:lnTo>
                  <a:lnTo>
                    <a:pt x="609600" y="667657"/>
                  </a:lnTo>
                  <a:lnTo>
                    <a:pt x="609600" y="667657"/>
                  </a:lnTo>
                </a:path>
              </a:pathLst>
            </a:cu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-965454">
            <a:off x="2127250" y="2690813"/>
            <a:ext cx="3924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Сторона угла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30188" y="4435475"/>
            <a:ext cx="3924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Вершина угла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457200" y="6477000"/>
            <a:ext cx="8686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1000"/>
              <a:t>        		</a:t>
            </a:r>
          </a:p>
        </p:txBody>
      </p:sp>
      <p:sp>
        <p:nvSpPr>
          <p:cNvPr id="22531" name="Rectangle 13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C00000"/>
                </a:solidFill>
                <a:latin typeface="Bodoni MT Black" pitchFamily="18" charset="0"/>
              </a:rPr>
              <a:t>Как называются эти углы?</a:t>
            </a:r>
          </a:p>
        </p:txBody>
      </p:sp>
      <p:sp>
        <p:nvSpPr>
          <p:cNvPr id="22532" name="Line 15"/>
          <p:cNvSpPr>
            <a:spLocks noChangeShapeType="1"/>
          </p:cNvSpPr>
          <p:nvPr/>
        </p:nvSpPr>
        <p:spPr bwMode="auto">
          <a:xfrm flipH="1">
            <a:off x="1143000" y="2057400"/>
            <a:ext cx="838200" cy="19050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16"/>
          <p:cNvSpPr>
            <a:spLocks noChangeShapeType="1"/>
          </p:cNvSpPr>
          <p:nvPr/>
        </p:nvSpPr>
        <p:spPr bwMode="auto">
          <a:xfrm flipV="1">
            <a:off x="1143000" y="3733800"/>
            <a:ext cx="2209800" cy="2286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17"/>
          <p:cNvSpPr>
            <a:spLocks noChangeShapeType="1"/>
          </p:cNvSpPr>
          <p:nvPr/>
        </p:nvSpPr>
        <p:spPr bwMode="auto">
          <a:xfrm>
            <a:off x="4648200" y="1600200"/>
            <a:ext cx="0" cy="21336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18"/>
          <p:cNvSpPr>
            <a:spLocks noChangeShapeType="1"/>
          </p:cNvSpPr>
          <p:nvPr/>
        </p:nvSpPr>
        <p:spPr bwMode="auto">
          <a:xfrm>
            <a:off x="4648200" y="3733800"/>
            <a:ext cx="2133600" cy="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19"/>
          <p:cNvSpPr>
            <a:spLocks noChangeShapeType="1"/>
          </p:cNvSpPr>
          <p:nvPr/>
        </p:nvSpPr>
        <p:spPr bwMode="auto">
          <a:xfrm>
            <a:off x="2133600" y="4343400"/>
            <a:ext cx="914400" cy="17526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20"/>
          <p:cNvSpPr>
            <a:spLocks noChangeShapeType="1"/>
          </p:cNvSpPr>
          <p:nvPr/>
        </p:nvSpPr>
        <p:spPr bwMode="auto">
          <a:xfrm>
            <a:off x="3048000" y="6096000"/>
            <a:ext cx="2590800" cy="762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89" name="Arc 21"/>
          <p:cNvSpPr>
            <a:spLocks/>
          </p:cNvSpPr>
          <p:nvPr/>
        </p:nvSpPr>
        <p:spPr bwMode="auto">
          <a:xfrm>
            <a:off x="1371600" y="3429000"/>
            <a:ext cx="457200" cy="457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0" name="Arc 22"/>
          <p:cNvSpPr>
            <a:spLocks/>
          </p:cNvSpPr>
          <p:nvPr/>
        </p:nvSpPr>
        <p:spPr bwMode="auto">
          <a:xfrm>
            <a:off x="4648200" y="32004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2" name="Arc 24"/>
          <p:cNvSpPr>
            <a:spLocks/>
          </p:cNvSpPr>
          <p:nvPr/>
        </p:nvSpPr>
        <p:spPr bwMode="auto">
          <a:xfrm>
            <a:off x="2743200" y="5562600"/>
            <a:ext cx="762000" cy="609600"/>
          </a:xfrm>
          <a:custGeom>
            <a:avLst/>
            <a:gdLst>
              <a:gd name="T0" fmla="*/ 0 w 21480"/>
              <a:gd name="T1" fmla="*/ 0 h 21600"/>
              <a:gd name="T2" fmla="*/ 2147483647 w 21480"/>
              <a:gd name="T3" fmla="*/ 2147483647 h 21600"/>
              <a:gd name="T4" fmla="*/ 0 w 21480"/>
              <a:gd name="T5" fmla="*/ 2147483647 h 21600"/>
              <a:gd name="T6" fmla="*/ 0 60000 65536"/>
              <a:gd name="T7" fmla="*/ 0 60000 65536"/>
              <a:gd name="T8" fmla="*/ 0 60000 65536"/>
              <a:gd name="T9" fmla="*/ 0 w 21480"/>
              <a:gd name="T10" fmla="*/ 0 h 21600"/>
              <a:gd name="T11" fmla="*/ 21480 w 214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1600" fill="none" extrusionOk="0">
                <a:moveTo>
                  <a:pt x="-1" y="0"/>
                </a:moveTo>
                <a:cubicBezTo>
                  <a:pt x="11049" y="0"/>
                  <a:pt x="20317" y="8339"/>
                  <a:pt x="21480" y="19327"/>
                </a:cubicBezTo>
              </a:path>
              <a:path w="21480" h="21600" stroke="0" extrusionOk="0">
                <a:moveTo>
                  <a:pt x="-1" y="0"/>
                </a:moveTo>
                <a:cubicBezTo>
                  <a:pt x="11049" y="0"/>
                  <a:pt x="20317" y="8339"/>
                  <a:pt x="21480" y="19327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1" name="WordArt 26">
            <a:hlinkClick r:id="" action="ppaction://hlinkshowjump?jump=nextslide"/>
          </p:cNvPr>
          <p:cNvSpPr>
            <a:spLocks noChangeArrowheads="1" noChangeShapeType="1" noTextEdit="1"/>
          </p:cNvSpPr>
          <p:nvPr/>
        </p:nvSpPr>
        <p:spPr bwMode="auto">
          <a:xfrm>
            <a:off x="685800" y="3733800"/>
            <a:ext cx="30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22542" name="WordArt 27">
            <a:hlinkClick r:id="" action="ppaction://hlinkshowjump?jump=nextslide"/>
          </p:cNvPr>
          <p:cNvSpPr>
            <a:spLocks noChangeArrowheads="1" noChangeShapeType="1" noTextEdit="1"/>
          </p:cNvSpPr>
          <p:nvPr/>
        </p:nvSpPr>
        <p:spPr bwMode="auto">
          <a:xfrm>
            <a:off x="4267200" y="3581400"/>
            <a:ext cx="304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22543" name="WordArt 28">
            <a:hlinkClick r:id="" action="ppaction://hlinkshowjump?jump=nextslide"/>
          </p:cNvPr>
          <p:cNvSpPr>
            <a:spLocks noChangeArrowheads="1" noChangeShapeType="1" noTextEdit="1"/>
          </p:cNvSpPr>
          <p:nvPr/>
        </p:nvSpPr>
        <p:spPr bwMode="auto">
          <a:xfrm>
            <a:off x="2590800" y="6019800"/>
            <a:ext cx="304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latin typeface="Times New Roman"/>
                <a:cs typeface="Times New Roman"/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9" grpId="0" animBg="1"/>
      <p:bldP spid="32790" grpId="0" animBg="1"/>
      <p:bldP spid="327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24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477000" y="4564063"/>
            <a:ext cx="2362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H="1">
            <a:off x="609600" y="1905000"/>
            <a:ext cx="990600" cy="1524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H="1">
            <a:off x="609600" y="3429000"/>
            <a:ext cx="1752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3505200" y="3124200"/>
            <a:ext cx="1752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V="1">
            <a:off x="3505200" y="1752600"/>
            <a:ext cx="0" cy="1371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>
            <a:off x="6934200" y="3200400"/>
            <a:ext cx="1752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 flipH="1" flipV="1">
            <a:off x="5791200" y="2057400"/>
            <a:ext cx="1143000" cy="1143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85800" y="2057400"/>
            <a:ext cx="1371600" cy="1295400"/>
            <a:chOff x="1056" y="1296"/>
            <a:chExt cx="1920" cy="1680"/>
          </a:xfrm>
        </p:grpSpPr>
        <p:sp>
          <p:nvSpPr>
            <p:cNvPr id="23580" name="AutoShape 31"/>
            <p:cNvSpPr>
              <a:spLocks noChangeArrowheads="1"/>
            </p:cNvSpPr>
            <p:nvPr/>
          </p:nvSpPr>
          <p:spPr bwMode="auto">
            <a:xfrm>
              <a:off x="1056" y="1296"/>
              <a:ext cx="1920" cy="1680"/>
            </a:xfrm>
            <a:prstGeom prst="rtTriangl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9900"/>
                </a:gs>
                <a:gs pos="100000">
                  <a:srgbClr val="FFFF6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AutoShape 32"/>
            <p:cNvSpPr>
              <a:spLocks noChangeArrowheads="1"/>
            </p:cNvSpPr>
            <p:nvPr/>
          </p:nvSpPr>
          <p:spPr bwMode="auto">
            <a:xfrm>
              <a:off x="1248" y="1728"/>
              <a:ext cx="1248" cy="1056"/>
            </a:xfrm>
            <a:prstGeom prst="rtTriangl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3581400" y="1752600"/>
            <a:ext cx="1371600" cy="1295400"/>
            <a:chOff x="1056" y="1296"/>
            <a:chExt cx="1920" cy="1680"/>
          </a:xfrm>
        </p:grpSpPr>
        <p:sp>
          <p:nvSpPr>
            <p:cNvPr id="23578" name="AutoShape 34"/>
            <p:cNvSpPr>
              <a:spLocks noChangeArrowheads="1"/>
            </p:cNvSpPr>
            <p:nvPr/>
          </p:nvSpPr>
          <p:spPr bwMode="auto">
            <a:xfrm>
              <a:off x="1056" y="1296"/>
              <a:ext cx="1920" cy="1680"/>
            </a:xfrm>
            <a:prstGeom prst="rtTriangl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9900"/>
                </a:gs>
                <a:gs pos="100000">
                  <a:srgbClr val="FFFF6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9" name="AutoShape 35"/>
            <p:cNvSpPr>
              <a:spLocks noChangeArrowheads="1"/>
            </p:cNvSpPr>
            <p:nvPr/>
          </p:nvSpPr>
          <p:spPr bwMode="auto">
            <a:xfrm>
              <a:off x="1248" y="1728"/>
              <a:ext cx="1248" cy="1056"/>
            </a:xfrm>
            <a:prstGeom prst="rtTriangl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934200" y="1828800"/>
            <a:ext cx="1371600" cy="1295400"/>
            <a:chOff x="1056" y="1296"/>
            <a:chExt cx="1920" cy="1680"/>
          </a:xfrm>
        </p:grpSpPr>
        <p:sp>
          <p:nvSpPr>
            <p:cNvPr id="23576" name="AutoShape 40"/>
            <p:cNvSpPr>
              <a:spLocks noChangeArrowheads="1"/>
            </p:cNvSpPr>
            <p:nvPr/>
          </p:nvSpPr>
          <p:spPr bwMode="auto">
            <a:xfrm>
              <a:off x="1056" y="1296"/>
              <a:ext cx="1920" cy="1680"/>
            </a:xfrm>
            <a:prstGeom prst="rtTriangl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9900"/>
                </a:gs>
                <a:gs pos="100000">
                  <a:srgbClr val="FFFF6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7" name="AutoShape 41"/>
            <p:cNvSpPr>
              <a:spLocks noChangeArrowheads="1"/>
            </p:cNvSpPr>
            <p:nvPr/>
          </p:nvSpPr>
          <p:spPr bwMode="auto">
            <a:xfrm>
              <a:off x="1248" y="1728"/>
              <a:ext cx="1248" cy="1056"/>
            </a:xfrm>
            <a:prstGeom prst="rtTriangl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304800" y="35814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CC3300"/>
                </a:solidFill>
              </a:rPr>
              <a:t>острый</a:t>
            </a: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6781800" y="3429000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CC3300"/>
                </a:solidFill>
              </a:rPr>
              <a:t>тупой</a:t>
            </a: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3581400" y="3124200"/>
            <a:ext cx="2038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CC3300"/>
                </a:solidFill>
              </a:rPr>
              <a:t>прямой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343400" y="5943600"/>
            <a:ext cx="24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3581400" y="3124200"/>
            <a:ext cx="2038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CC3300"/>
                </a:solidFill>
              </a:rPr>
              <a:t>прямой</a:t>
            </a:r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 flipH="1">
            <a:off x="2743200" y="5715000"/>
            <a:ext cx="3276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4267200" y="4419600"/>
            <a:ext cx="1371600" cy="1295400"/>
            <a:chOff x="1056" y="1296"/>
            <a:chExt cx="1920" cy="1680"/>
          </a:xfrm>
        </p:grpSpPr>
        <p:sp>
          <p:nvSpPr>
            <p:cNvPr id="23574" name="AutoShape 50"/>
            <p:cNvSpPr>
              <a:spLocks noChangeArrowheads="1"/>
            </p:cNvSpPr>
            <p:nvPr/>
          </p:nvSpPr>
          <p:spPr bwMode="auto">
            <a:xfrm>
              <a:off x="1056" y="1296"/>
              <a:ext cx="1920" cy="1680"/>
            </a:xfrm>
            <a:prstGeom prst="rtTriangl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9900"/>
                </a:gs>
                <a:gs pos="100000">
                  <a:srgbClr val="FFFF6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5" name="AutoShape 51"/>
            <p:cNvSpPr>
              <a:spLocks noChangeArrowheads="1"/>
            </p:cNvSpPr>
            <p:nvPr/>
          </p:nvSpPr>
          <p:spPr bwMode="auto">
            <a:xfrm>
              <a:off x="1248" y="1728"/>
              <a:ext cx="1248" cy="1056"/>
            </a:xfrm>
            <a:prstGeom prst="rtTriangl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743200" y="6088063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развернутый</a:t>
            </a:r>
          </a:p>
        </p:txBody>
      </p:sp>
      <p:sp>
        <p:nvSpPr>
          <p:cNvPr id="23573" name="TextBox 36"/>
          <p:cNvSpPr txBox="1">
            <a:spLocks noChangeArrowheads="1"/>
          </p:cNvSpPr>
          <p:nvPr/>
        </p:nvSpPr>
        <p:spPr bwMode="auto">
          <a:xfrm>
            <a:off x="1000125" y="642938"/>
            <a:ext cx="7215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336600"/>
                </a:solidFill>
              </a:rPr>
              <a:t>КАК  РАЗЛИЧАТЬ  УГЛЫ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2" grpId="0" autoUpdateAnimBg="0"/>
      <p:bldP spid="18455" grpId="0" animBg="1"/>
      <p:bldP spid="18456" grpId="0" animBg="1"/>
      <p:bldP spid="18457" grpId="0" animBg="1"/>
      <p:bldP spid="18458" grpId="0" animBg="1"/>
      <p:bldP spid="18460" grpId="0" animBg="1"/>
      <p:bldP spid="18461" grpId="0" animBg="1"/>
      <p:bldP spid="18474" grpId="0" autoUpdateAnimBg="0"/>
      <p:bldP spid="18475" grpId="0" autoUpdateAnimBg="0"/>
      <p:bldP spid="18476" grpId="0" autoUpdateAnimBg="0"/>
      <p:bldP spid="18478" grpId="0" autoUpdateAnimBg="0"/>
      <p:bldP spid="18479" grpId="0" autoUpdateAnimBg="0"/>
      <p:bldP spid="18480" grpId="0" animBg="1"/>
      <p:bldP spid="1848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437</TotalTime>
  <Words>157</Words>
  <Application>Microsoft Office PowerPoint</Application>
  <PresentationFormat>Экран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Виды углов</vt:lpstr>
      <vt:lpstr>ТЕСТ   «ЛИНИИ»</vt:lpstr>
      <vt:lpstr>ПРОВЕРЬ  САМ</vt:lpstr>
      <vt:lpstr>Слайд 4</vt:lpstr>
      <vt:lpstr> Удивительная страна - Геометрия! Фигуры и линии в ней живут, Меряют, чертят и узнают: Периметр, площадь, длину, ширину, Диаметр, радиус и высоту! Скорей собирай своих знаний багаж! Готовь поскорее  свой карандаш! </vt:lpstr>
      <vt:lpstr>НАЗОВИТЕ  ФИГУРУ</vt:lpstr>
      <vt:lpstr>Слайд 7</vt:lpstr>
      <vt:lpstr>Слайд 8</vt:lpstr>
      <vt:lpstr> </vt:lpstr>
      <vt:lpstr>ПРАКТИЧЕСКАЯ  РАБОТА</vt:lpstr>
      <vt:lpstr>Слайд 11</vt:lpstr>
      <vt:lpstr>ОСТОРОЖНО ! ОСТРЫЕ  ПРЕДМЕТЫ !</vt:lpstr>
      <vt:lpstr>                              А Л Г О Р И Т М  1.  начерти прямую линию 2.  на ней поставь две точки А и В 3.  проведи две окружности, чтобы точки       А  и  В  стали центрами окружностей 4.  точки пересечения окружностей          обозначь буквами С и D 5.  через полученные точки С и D        проведи  прямую линию 6.  точку пересечения двух прямых        линий обозначь буквой  О </vt:lpstr>
      <vt:lpstr> - Что нового вы сегодня узнали?   - Чему вы научились на уроке?  - Сколько способов построения прямого угла вы теперь знаете?</vt:lpstr>
      <vt:lpstr>Слайд 15</vt:lpstr>
      <vt:lpstr>Ребусы</vt:lpstr>
      <vt:lpstr>Слайд 17</vt:lpstr>
      <vt:lpstr>Ребусы </vt:lpstr>
      <vt:lpstr>Ребусы</vt:lpstr>
      <vt:lpstr>СПАСИБО  ЗА  УРОК 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Прекрасно всё на небе! Прекрасно на земле! Прекрасно в нашем классе! Прекрасно всё во мне!</dc:title>
  <dc:creator> Авдакова Е.В.</dc:creator>
  <cp:lastModifiedBy>Василий</cp:lastModifiedBy>
  <cp:revision>43</cp:revision>
  <dcterms:created xsi:type="dcterms:W3CDTF">2010-10-18T15:11:47Z</dcterms:created>
  <dcterms:modified xsi:type="dcterms:W3CDTF">2012-12-24T17:36:23Z</dcterms:modified>
</cp:coreProperties>
</file>